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handoutMasterIdLst>
    <p:handoutMasterId r:id="rId32"/>
  </p:handoutMasterIdLst>
  <p:sldIdLst>
    <p:sldId id="256" r:id="rId3"/>
    <p:sldId id="833" r:id="rId4"/>
    <p:sldId id="811" r:id="rId5"/>
    <p:sldId id="825" r:id="rId6"/>
    <p:sldId id="815" r:id="rId7"/>
    <p:sldId id="409" r:id="rId8"/>
    <p:sldId id="846" r:id="rId9"/>
    <p:sldId id="826" r:id="rId10"/>
    <p:sldId id="818" r:id="rId11"/>
    <p:sldId id="844" r:id="rId12"/>
    <p:sldId id="834" r:id="rId13"/>
    <p:sldId id="816" r:id="rId14"/>
    <p:sldId id="848" r:id="rId15"/>
    <p:sldId id="821" r:id="rId16"/>
    <p:sldId id="837" r:id="rId17"/>
    <p:sldId id="836" r:id="rId18"/>
    <p:sldId id="831" r:id="rId19"/>
    <p:sldId id="820" r:id="rId20"/>
    <p:sldId id="830" r:id="rId21"/>
    <p:sldId id="838" r:id="rId22"/>
    <p:sldId id="840" r:id="rId23"/>
    <p:sldId id="841" r:id="rId24"/>
    <p:sldId id="839" r:id="rId25"/>
    <p:sldId id="835" r:id="rId26"/>
    <p:sldId id="781" r:id="rId27"/>
    <p:sldId id="845" r:id="rId28"/>
    <p:sldId id="847" r:id="rId29"/>
    <p:sldId id="2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EC0822-0455-4E79-88DD-64A4B96797DA}">
          <p14:sldIdLst>
            <p14:sldId id="256"/>
            <p14:sldId id="833"/>
            <p14:sldId id="811"/>
            <p14:sldId id="825"/>
            <p14:sldId id="815"/>
            <p14:sldId id="409"/>
            <p14:sldId id="846"/>
            <p14:sldId id="826"/>
            <p14:sldId id="818"/>
            <p14:sldId id="844"/>
            <p14:sldId id="834"/>
            <p14:sldId id="816"/>
            <p14:sldId id="848"/>
            <p14:sldId id="821"/>
            <p14:sldId id="837"/>
            <p14:sldId id="836"/>
            <p14:sldId id="831"/>
            <p14:sldId id="820"/>
            <p14:sldId id="830"/>
            <p14:sldId id="838"/>
            <p14:sldId id="840"/>
            <p14:sldId id="841"/>
            <p14:sldId id="839"/>
            <p14:sldId id="835"/>
            <p14:sldId id="781"/>
            <p14:sldId id="845"/>
            <p14:sldId id="847"/>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A812F-E4E6-4198-1294-0AD3CCDD7CC7}" name="Diana R Charbonneau (she/her)" initials="DRC(" userId="S::Diana.X.Charbonneau@kp.org::e2a53358-7a70-4526-b531-3d3bf5cfba11" providerId="AD"/>
  <p188:author id="{03C0D38F-44D1-6538-7EEC-5D1CFA326F2B}" name="Maggie E Jones" initials="MJ" userId="S::Maggie.E.Jones@kp.org::d3d8ff53-ed28-4099-918f-277153eb2f6b" providerId="AD"/>
  <p188:author id="{C16313D5-CDC0-D106-38C1-D8E779970C98}" name="Kate Katzman" initials="KK" userId="S::Kate.W.Katzman@kp.org::e6315228-5779-49b1-aea1-1e8f6c01a2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E70"/>
    <a:srgbClr val="93CCEF"/>
    <a:srgbClr val="5BCED7"/>
    <a:srgbClr val="70AD47"/>
    <a:srgbClr val="B5D444"/>
    <a:srgbClr val="FFFFFF"/>
    <a:srgbClr val="ADB9CA"/>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0159" autoAdjust="0"/>
  </p:normalViewPr>
  <p:slideViewPr>
    <p:cSldViewPr snapToGrid="0">
      <p:cViewPr varScale="1">
        <p:scale>
          <a:sx n="53" d="100"/>
          <a:sy n="53" d="100"/>
        </p:scale>
        <p:origin x="103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spPr>
            <a:solidFill>
              <a:schemeClr val="accent5"/>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5BD3-4813-AFA6-6FEA47996C45}"/>
              </c:ext>
            </c:extLst>
          </c:dPt>
          <c:dPt>
            <c:idx val="1"/>
            <c:invertIfNegative val="0"/>
            <c:bubble3D val="0"/>
            <c:spPr>
              <a:solidFill>
                <a:srgbClr val="5BCED7"/>
              </a:solidFill>
              <a:ln>
                <a:noFill/>
              </a:ln>
              <a:effectLst/>
            </c:spPr>
            <c:extLst>
              <c:ext xmlns:c16="http://schemas.microsoft.com/office/drawing/2014/chart" uri="{C3380CC4-5D6E-409C-BE32-E72D297353CC}">
                <c16:uniqueId val="{00000002-5BD3-4813-AFA6-6FEA47996C45}"/>
              </c:ext>
            </c:extLst>
          </c:dPt>
          <c:dPt>
            <c:idx val="2"/>
            <c:invertIfNegative val="0"/>
            <c:bubble3D val="0"/>
            <c:spPr>
              <a:solidFill>
                <a:srgbClr val="B5D444"/>
              </a:solidFill>
              <a:ln>
                <a:noFill/>
              </a:ln>
              <a:effectLst/>
            </c:spPr>
            <c:extLst>
              <c:ext xmlns:c16="http://schemas.microsoft.com/office/drawing/2014/chart" uri="{C3380CC4-5D6E-409C-BE32-E72D297353CC}">
                <c16:uniqueId val="{00000001-5BD3-4813-AFA6-6FEA47996C45}"/>
              </c:ext>
            </c:extLst>
          </c:dPt>
          <c:dPt>
            <c:idx val="3"/>
            <c:invertIfNegative val="0"/>
            <c:bubble3D val="0"/>
            <c:spPr>
              <a:solidFill>
                <a:srgbClr val="70AD47"/>
              </a:solidFill>
              <a:ln>
                <a:noFill/>
              </a:ln>
              <a:effectLst/>
            </c:spPr>
            <c:extLst>
              <c:ext xmlns:c16="http://schemas.microsoft.com/office/drawing/2014/chart" uri="{C3380CC4-5D6E-409C-BE32-E72D297353CC}">
                <c16:uniqueId val="{00000000-5BD3-4813-AFA6-6FEA47996C4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FAMILIAR!$B$9:$B$12</c:f>
              <c:strCache>
                <c:ptCount val="4"/>
                <c:pt idx="0">
                  <c:v>Not familiar</c:v>
                </c:pt>
                <c:pt idx="1">
                  <c:v>Somewhat familiar </c:v>
                </c:pt>
                <c:pt idx="2">
                  <c:v>Familiar</c:v>
                </c:pt>
                <c:pt idx="3">
                  <c:v>Very familiar</c:v>
                </c:pt>
              </c:strCache>
            </c:strRef>
          </c:cat>
          <c:val>
            <c:numRef>
              <c:f>FAMILIAR!$D$9:$D$12</c:f>
              <c:numCache>
                <c:formatCode>0%</c:formatCode>
                <c:ptCount val="4"/>
                <c:pt idx="0">
                  <c:v>0.21568627450980393</c:v>
                </c:pt>
                <c:pt idx="1">
                  <c:v>0.37254901960784315</c:v>
                </c:pt>
                <c:pt idx="2">
                  <c:v>0.29411764705882354</c:v>
                </c:pt>
                <c:pt idx="3">
                  <c:v>0.11764705882352941</c:v>
                </c:pt>
              </c:numCache>
            </c:numRef>
          </c:val>
          <c:extLst>
            <c:ext xmlns:c16="http://schemas.microsoft.com/office/drawing/2014/chart" uri="{C3380CC4-5D6E-409C-BE32-E72D297353CC}">
              <c16:uniqueId val="{00000000-FF85-4058-8226-FA8D71100BDA}"/>
            </c:ext>
          </c:extLst>
        </c:ser>
        <c:dLbls>
          <c:showLegendKey val="0"/>
          <c:showVal val="0"/>
          <c:showCatName val="0"/>
          <c:showSerName val="0"/>
          <c:showPercent val="0"/>
          <c:showBubbleSize val="0"/>
        </c:dLbls>
        <c:gapWidth val="80"/>
        <c:axId val="899098080"/>
        <c:axId val="900555360"/>
      </c:barChart>
      <c:catAx>
        <c:axId val="899098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00555360"/>
        <c:crosses val="autoZero"/>
        <c:auto val="1"/>
        <c:lblAlgn val="ctr"/>
        <c:lblOffset val="100"/>
        <c:noMultiLvlLbl val="0"/>
      </c:catAx>
      <c:valAx>
        <c:axId val="900555360"/>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9098080"/>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solidFill>
                  <a:schemeClr val="tx1"/>
                </a:solidFill>
              </a:rPr>
              <a:t>Frequency</a:t>
            </a:r>
            <a:r>
              <a:rPr lang="en-US" sz="1600" baseline="0" dirty="0">
                <a:solidFill>
                  <a:schemeClr val="tx1"/>
                </a:solidFill>
              </a:rPr>
              <a:t> Extension institutions engage with community coalitions focused on health (n=51 LGUs)</a:t>
            </a:r>
            <a:endParaRPr lang="en-US" sz="1600" dirty="0">
              <a:solidFill>
                <a:schemeClr val="tx1"/>
              </a:solidFill>
            </a:endParaRPr>
          </a:p>
        </c:rich>
      </c:tx>
      <c:layout>
        <c:manualLayout>
          <c:xMode val="edge"/>
          <c:yMode val="edge"/>
          <c:x val="9.8101123710724131E-2"/>
          <c:y val="0.10163414907408889"/>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497525828146288"/>
          <c:y val="0.32259097121148833"/>
          <c:w val="0.59260323835039674"/>
          <c:h val="0.53173121674214596"/>
        </c:manualLayout>
      </c:layout>
      <c:barChart>
        <c:barDir val="bar"/>
        <c:grouping val="clustered"/>
        <c:varyColors val="0"/>
        <c:ser>
          <c:idx val="0"/>
          <c:order val="0"/>
          <c:spPr>
            <a:solidFill>
              <a:srgbClr val="173E70"/>
            </a:solidFill>
            <a:ln>
              <a:noFill/>
            </a:ln>
            <a:effectLst/>
          </c:spPr>
          <c:invertIfNegative val="0"/>
          <c:dLbls>
            <c:dLbl>
              <c:idx val="0"/>
              <c:layout>
                <c:manualLayout>
                  <c:x val="-7.6444128900389346E-3"/>
                  <c:y val="-4.5748686256230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FB-4903-9683-F5E501BABAAB}"/>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EFB-4903-9683-F5E501BABAAB}"/>
                </c:ext>
              </c:extLst>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6EFB-4903-9683-F5E501BABAA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COALITION!$X$7:$X$9</c:f>
              <c:strCache>
                <c:ptCount val="3"/>
                <c:pt idx="0">
                  <c:v>Rarely/Never</c:v>
                </c:pt>
                <c:pt idx="1">
                  <c:v>Sometimes</c:v>
                </c:pt>
                <c:pt idx="2">
                  <c:v>Always/Often </c:v>
                </c:pt>
              </c:strCache>
            </c:strRef>
          </c:cat>
          <c:val>
            <c:numRef>
              <c:f>COALITION!$Y$7:$Y$9</c:f>
              <c:numCache>
                <c:formatCode>0%</c:formatCode>
                <c:ptCount val="3"/>
                <c:pt idx="0">
                  <c:v>3.9215686274509803E-2</c:v>
                </c:pt>
                <c:pt idx="1">
                  <c:v>0.23529411764705882</c:v>
                </c:pt>
                <c:pt idx="2">
                  <c:v>0.72549019607843135</c:v>
                </c:pt>
              </c:numCache>
            </c:numRef>
          </c:val>
          <c:extLst>
            <c:ext xmlns:c16="http://schemas.microsoft.com/office/drawing/2014/chart" uri="{C3380CC4-5D6E-409C-BE32-E72D297353CC}">
              <c16:uniqueId val="{00000003-6EFB-4903-9683-F5E501BABAAB}"/>
            </c:ext>
          </c:extLst>
        </c:ser>
        <c:dLbls>
          <c:showLegendKey val="0"/>
          <c:showVal val="0"/>
          <c:showCatName val="0"/>
          <c:showSerName val="0"/>
          <c:showPercent val="0"/>
          <c:showBubbleSize val="0"/>
        </c:dLbls>
        <c:gapWidth val="50"/>
        <c:axId val="597713967"/>
        <c:axId val="575486655"/>
      </c:barChart>
      <c:catAx>
        <c:axId val="5977139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5486655"/>
        <c:crosses val="autoZero"/>
        <c:auto val="1"/>
        <c:lblAlgn val="ctr"/>
        <c:lblOffset val="100"/>
        <c:noMultiLvlLbl val="0"/>
      </c:catAx>
      <c:valAx>
        <c:axId val="575486655"/>
        <c:scaling>
          <c:orientation val="minMax"/>
        </c:scaling>
        <c:delete val="1"/>
        <c:axPos val="b"/>
        <c:numFmt formatCode="0%" sourceLinked="1"/>
        <c:majorTickMark val="none"/>
        <c:minorTickMark val="none"/>
        <c:tickLblPos val="nextTo"/>
        <c:crossAx val="597713967"/>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6284289823345542"/>
          <c:y val="0.2140173440851704"/>
          <c:w val="0.36937561280747394"/>
          <c:h val="0.62938278677275761"/>
        </c:manualLayout>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WORKGROUP!$B$19:$B$22</c:f>
              <c:strCache>
                <c:ptCount val="4"/>
                <c:pt idx="0">
                  <c:v>Collect detailed cross-program measures over several focus areas</c:v>
                </c:pt>
                <c:pt idx="1">
                  <c:v>Does not collect cross-program measures</c:v>
                </c:pt>
                <c:pt idx="2">
                  <c:v>Collect some cross-program measures</c:v>
                </c:pt>
                <c:pt idx="3">
                  <c:v>Interested in starting/expanding/improving cross-program measures in 2024. </c:v>
                </c:pt>
              </c:strCache>
            </c:strRef>
          </c:cat>
          <c:val>
            <c:numRef>
              <c:f>WORKGROUP!$C$19:$C$22</c:f>
              <c:numCache>
                <c:formatCode>0%</c:formatCode>
                <c:ptCount val="4"/>
                <c:pt idx="0">
                  <c:v>6.25E-2</c:v>
                </c:pt>
                <c:pt idx="1">
                  <c:v>0.14583333333333334</c:v>
                </c:pt>
                <c:pt idx="2">
                  <c:v>0.375</c:v>
                </c:pt>
                <c:pt idx="3">
                  <c:v>0.52083333333333337</c:v>
                </c:pt>
              </c:numCache>
            </c:numRef>
          </c:val>
          <c:extLst>
            <c:ext xmlns:c16="http://schemas.microsoft.com/office/drawing/2014/chart" uri="{C3380CC4-5D6E-409C-BE32-E72D297353CC}">
              <c16:uniqueId val="{00000000-9CF7-4BED-AD40-2C01F5FAC177}"/>
            </c:ext>
          </c:extLst>
        </c:ser>
        <c:dLbls>
          <c:showLegendKey val="0"/>
          <c:showVal val="0"/>
          <c:showCatName val="0"/>
          <c:showSerName val="0"/>
          <c:showPercent val="0"/>
          <c:showBubbleSize val="0"/>
        </c:dLbls>
        <c:gapWidth val="182"/>
        <c:axId val="314110415"/>
        <c:axId val="2067230527"/>
      </c:barChart>
      <c:catAx>
        <c:axId val="3141104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solidFill>
                <a:latin typeface="+mn-lt"/>
                <a:ea typeface="+mn-ea"/>
                <a:cs typeface="+mn-cs"/>
              </a:defRPr>
            </a:pPr>
            <a:endParaRPr lang="en-US"/>
          </a:p>
        </c:txPr>
        <c:crossAx val="2067230527"/>
        <c:crosses val="autoZero"/>
        <c:auto val="1"/>
        <c:lblAlgn val="l"/>
        <c:lblOffset val="100"/>
        <c:noMultiLvlLbl val="0"/>
      </c:catAx>
      <c:valAx>
        <c:axId val="2067230527"/>
        <c:scaling>
          <c:orientation val="minMax"/>
          <c:max val="0.75000000000000011"/>
          <c:min val="0"/>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110415"/>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nchor="t"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FAMILIAR!$H$20</c:f>
              <c:strCache>
                <c:ptCount val="1"/>
                <c:pt idx="0">
                  <c:v>Very familiar</c:v>
                </c:pt>
              </c:strCache>
            </c:strRef>
          </c:tx>
          <c:spPr>
            <a:solidFill>
              <a:schemeClr val="accent6"/>
            </a:solidFill>
            <a:ln>
              <a:noFill/>
            </a:ln>
            <a:effectLst/>
          </c:spPr>
          <c:invertIfNegative val="0"/>
          <c:dLbls>
            <c:dLbl>
              <c:idx val="0"/>
              <c:tx>
                <c:rich>
                  <a:bodyPr/>
                  <a:lstStyle/>
                  <a:p>
                    <a:fld id="{9CCC3BDE-4DBB-413F-BD18-C65E50B8A2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6E5-4555-B479-CD367A5E9C43}"/>
                </c:ext>
              </c:extLst>
            </c:dLbl>
            <c:dLbl>
              <c:idx val="1"/>
              <c:delete val="1"/>
              <c:extLst>
                <c:ext xmlns:c15="http://schemas.microsoft.com/office/drawing/2012/chart" uri="{CE6537A1-D6FC-4f65-9D91-7224C49458BB}"/>
                <c:ext xmlns:c16="http://schemas.microsoft.com/office/drawing/2014/chart" uri="{C3380CC4-5D6E-409C-BE32-E72D297353CC}">
                  <c16:uniqueId val="{00000001-D6E5-4555-B479-CD367A5E9C43}"/>
                </c:ext>
              </c:extLst>
            </c:dLbl>
            <c:dLbl>
              <c:idx val="2"/>
              <c:tx>
                <c:rich>
                  <a:bodyPr/>
                  <a:lstStyle/>
                  <a:p>
                    <a:fld id="{0D97110D-F674-4447-8B1C-D1B50C23C82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6E5-4555-B479-CD367A5E9C43}"/>
                </c:ext>
              </c:extLst>
            </c:dLbl>
            <c:dLbl>
              <c:idx val="3"/>
              <c:delete val="1"/>
              <c:extLst>
                <c:ext xmlns:c15="http://schemas.microsoft.com/office/drawing/2012/chart" uri="{CE6537A1-D6FC-4f65-9D91-7224C49458BB}"/>
                <c:ext xmlns:c16="http://schemas.microsoft.com/office/drawing/2014/chart" uri="{C3380CC4-5D6E-409C-BE32-E72D297353CC}">
                  <c16:uniqueId val="{00000003-D6E5-4555-B479-CD367A5E9C43}"/>
                </c:ext>
              </c:extLst>
            </c:dLbl>
            <c:dLbl>
              <c:idx val="4"/>
              <c:tx>
                <c:rich>
                  <a:bodyPr/>
                  <a:lstStyle/>
                  <a:p>
                    <a:fld id="{A9DDE087-B307-426C-B3C6-699485F460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6E5-4555-B479-CD367A5E9C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FAMILIAR!$I$19:$M$19</c:f>
              <c:strCache>
                <c:ptCount val="5"/>
                <c:pt idx="0">
                  <c:v>Northeast</c:v>
                </c:pt>
                <c:pt idx="1">
                  <c:v>North Central </c:v>
                </c:pt>
                <c:pt idx="2">
                  <c:v>Southern</c:v>
                </c:pt>
                <c:pt idx="3">
                  <c:v>Western </c:v>
                </c:pt>
                <c:pt idx="4">
                  <c:v>1890s </c:v>
                </c:pt>
              </c:strCache>
            </c:strRef>
          </c:cat>
          <c:val>
            <c:numRef>
              <c:f>FAMILIAR!$I$20:$M$20</c:f>
              <c:numCache>
                <c:formatCode>0%</c:formatCode>
                <c:ptCount val="5"/>
                <c:pt idx="0">
                  <c:v>0.3</c:v>
                </c:pt>
                <c:pt idx="1">
                  <c:v>0</c:v>
                </c:pt>
                <c:pt idx="2">
                  <c:v>8.3333333333333329E-2</c:v>
                </c:pt>
                <c:pt idx="3">
                  <c:v>0</c:v>
                </c:pt>
                <c:pt idx="4">
                  <c:v>0.25</c:v>
                </c:pt>
              </c:numCache>
            </c:numRef>
          </c:val>
          <c:extLst>
            <c:ext xmlns:c15="http://schemas.microsoft.com/office/drawing/2012/chart" uri="{02D57815-91ED-43cb-92C2-25804820EDAC}">
              <c15:datalabelsRange>
                <c15:f>FAMILIAR!$I$24:$M$24</c15:f>
                <c15:dlblRangeCache>
                  <c:ptCount val="5"/>
                  <c:pt idx="0">
                    <c:v>3</c:v>
                  </c:pt>
                  <c:pt idx="1">
                    <c:v>0</c:v>
                  </c:pt>
                  <c:pt idx="2">
                    <c:v>1</c:v>
                  </c:pt>
                  <c:pt idx="3">
                    <c:v>0</c:v>
                  </c:pt>
                  <c:pt idx="4">
                    <c:v>2</c:v>
                  </c:pt>
                </c15:dlblRangeCache>
              </c15:datalabelsRange>
            </c:ext>
            <c:ext xmlns:c16="http://schemas.microsoft.com/office/drawing/2014/chart" uri="{C3380CC4-5D6E-409C-BE32-E72D297353CC}">
              <c16:uniqueId val="{00000005-D6E5-4555-B479-CD367A5E9C43}"/>
            </c:ext>
          </c:extLst>
        </c:ser>
        <c:ser>
          <c:idx val="1"/>
          <c:order val="1"/>
          <c:tx>
            <c:strRef>
              <c:f>FAMILIAR!$H$21</c:f>
              <c:strCache>
                <c:ptCount val="1"/>
                <c:pt idx="0">
                  <c:v>Familiar</c:v>
                </c:pt>
              </c:strCache>
            </c:strRef>
          </c:tx>
          <c:spPr>
            <a:solidFill>
              <a:srgbClr val="B5D444"/>
            </a:solidFill>
            <a:ln>
              <a:noFill/>
            </a:ln>
            <a:effectLst/>
          </c:spPr>
          <c:invertIfNegative val="0"/>
          <c:dLbls>
            <c:dLbl>
              <c:idx val="0"/>
              <c:tx>
                <c:rich>
                  <a:bodyPr/>
                  <a:lstStyle/>
                  <a:p>
                    <a:fld id="{937389F7-C762-4C2A-9DD5-174397D1BB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6E5-4555-B479-CD367A5E9C43}"/>
                </c:ext>
              </c:extLst>
            </c:dLbl>
            <c:dLbl>
              <c:idx val="1"/>
              <c:tx>
                <c:rich>
                  <a:bodyPr/>
                  <a:lstStyle/>
                  <a:p>
                    <a:fld id="{E3EB9747-1A16-49F8-98F8-2B75D75732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6E5-4555-B479-CD367A5E9C43}"/>
                </c:ext>
              </c:extLst>
            </c:dLbl>
            <c:dLbl>
              <c:idx val="2"/>
              <c:tx>
                <c:rich>
                  <a:bodyPr/>
                  <a:lstStyle/>
                  <a:p>
                    <a:fld id="{6373CA6C-5DD9-4653-9248-5B87463EFB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6E5-4555-B479-CD367A5E9C43}"/>
                </c:ext>
              </c:extLst>
            </c:dLbl>
            <c:dLbl>
              <c:idx val="3"/>
              <c:tx>
                <c:rich>
                  <a:bodyPr/>
                  <a:lstStyle/>
                  <a:p>
                    <a:fld id="{5D9D9EDF-7EEB-4CEB-8A73-2B9D073C0AF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6E5-4555-B479-CD367A5E9C43}"/>
                </c:ext>
              </c:extLst>
            </c:dLbl>
            <c:dLbl>
              <c:idx val="4"/>
              <c:delete val="1"/>
              <c:extLst>
                <c:ext xmlns:c15="http://schemas.microsoft.com/office/drawing/2012/chart" uri="{CE6537A1-D6FC-4f65-9D91-7224C49458BB}"/>
                <c:ext xmlns:c16="http://schemas.microsoft.com/office/drawing/2014/chart" uri="{C3380CC4-5D6E-409C-BE32-E72D297353CC}">
                  <c16:uniqueId val="{0000000A-D6E5-4555-B479-CD367A5E9C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FAMILIAR!$I$19:$M$19</c:f>
              <c:strCache>
                <c:ptCount val="5"/>
                <c:pt idx="0">
                  <c:v>Northeast</c:v>
                </c:pt>
                <c:pt idx="1">
                  <c:v>North Central </c:v>
                </c:pt>
                <c:pt idx="2">
                  <c:v>Southern</c:v>
                </c:pt>
                <c:pt idx="3">
                  <c:v>Western </c:v>
                </c:pt>
                <c:pt idx="4">
                  <c:v>1890s </c:v>
                </c:pt>
              </c:strCache>
            </c:strRef>
          </c:cat>
          <c:val>
            <c:numRef>
              <c:f>FAMILIAR!$I$21:$M$21</c:f>
              <c:numCache>
                <c:formatCode>0%</c:formatCode>
                <c:ptCount val="5"/>
                <c:pt idx="0">
                  <c:v>0.3</c:v>
                </c:pt>
                <c:pt idx="1">
                  <c:v>0.45454545454545453</c:v>
                </c:pt>
                <c:pt idx="2">
                  <c:v>0.5</c:v>
                </c:pt>
                <c:pt idx="3">
                  <c:v>0.1</c:v>
                </c:pt>
                <c:pt idx="4">
                  <c:v>0</c:v>
                </c:pt>
              </c:numCache>
            </c:numRef>
          </c:val>
          <c:extLst>
            <c:ext xmlns:c15="http://schemas.microsoft.com/office/drawing/2012/chart" uri="{02D57815-91ED-43cb-92C2-25804820EDAC}">
              <c15:datalabelsRange>
                <c15:f>FAMILIAR!$I$25:$M$25</c15:f>
                <c15:dlblRangeCache>
                  <c:ptCount val="5"/>
                  <c:pt idx="0">
                    <c:v>3</c:v>
                  </c:pt>
                  <c:pt idx="1">
                    <c:v>5</c:v>
                  </c:pt>
                  <c:pt idx="2">
                    <c:v>6</c:v>
                  </c:pt>
                  <c:pt idx="3">
                    <c:v>1</c:v>
                  </c:pt>
                  <c:pt idx="4">
                    <c:v>0</c:v>
                  </c:pt>
                </c15:dlblRangeCache>
              </c15:datalabelsRange>
            </c:ext>
            <c:ext xmlns:c16="http://schemas.microsoft.com/office/drawing/2014/chart" uri="{C3380CC4-5D6E-409C-BE32-E72D297353CC}">
              <c16:uniqueId val="{0000000B-D6E5-4555-B479-CD367A5E9C43}"/>
            </c:ext>
          </c:extLst>
        </c:ser>
        <c:ser>
          <c:idx val="2"/>
          <c:order val="2"/>
          <c:tx>
            <c:strRef>
              <c:f>FAMILIAR!$H$22</c:f>
              <c:strCache>
                <c:ptCount val="1"/>
                <c:pt idx="0">
                  <c:v>Somewhat familiar </c:v>
                </c:pt>
              </c:strCache>
            </c:strRef>
          </c:tx>
          <c:spPr>
            <a:solidFill>
              <a:srgbClr val="5BCED7"/>
            </a:solidFill>
            <a:ln>
              <a:noFill/>
            </a:ln>
            <a:effectLst/>
          </c:spPr>
          <c:invertIfNegative val="0"/>
          <c:dLbls>
            <c:dLbl>
              <c:idx val="0"/>
              <c:tx>
                <c:rich>
                  <a:bodyPr/>
                  <a:lstStyle/>
                  <a:p>
                    <a:fld id="{8995553D-9EF8-4933-AAB9-984C9B943E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6E5-4555-B479-CD367A5E9C43}"/>
                </c:ext>
              </c:extLst>
            </c:dLbl>
            <c:dLbl>
              <c:idx val="1"/>
              <c:tx>
                <c:rich>
                  <a:bodyPr/>
                  <a:lstStyle/>
                  <a:p>
                    <a:fld id="{94A43BAC-BE92-4E5A-9418-31AC2BC7E7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6E5-4555-B479-CD367A5E9C43}"/>
                </c:ext>
              </c:extLst>
            </c:dLbl>
            <c:dLbl>
              <c:idx val="2"/>
              <c:tx>
                <c:rich>
                  <a:bodyPr/>
                  <a:lstStyle/>
                  <a:p>
                    <a:fld id="{1890BD14-A8E2-44A8-99F0-559164A22F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6E5-4555-B479-CD367A5E9C43}"/>
                </c:ext>
              </c:extLst>
            </c:dLbl>
            <c:dLbl>
              <c:idx val="3"/>
              <c:tx>
                <c:rich>
                  <a:bodyPr/>
                  <a:lstStyle/>
                  <a:p>
                    <a:fld id="{38D12557-E7A6-4A9D-8189-F4B5C399FC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6E5-4555-B479-CD367A5E9C43}"/>
                </c:ext>
              </c:extLst>
            </c:dLbl>
            <c:dLbl>
              <c:idx val="4"/>
              <c:tx>
                <c:rich>
                  <a:bodyPr/>
                  <a:lstStyle/>
                  <a:p>
                    <a:fld id="{9F4820E9-63F3-4D48-AAC3-3A39D3A00D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6E5-4555-B479-CD367A5E9C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FAMILIAR!$I$19:$M$19</c:f>
              <c:strCache>
                <c:ptCount val="5"/>
                <c:pt idx="0">
                  <c:v>Northeast</c:v>
                </c:pt>
                <c:pt idx="1">
                  <c:v>North Central </c:v>
                </c:pt>
                <c:pt idx="2">
                  <c:v>Southern</c:v>
                </c:pt>
                <c:pt idx="3">
                  <c:v>Western </c:v>
                </c:pt>
                <c:pt idx="4">
                  <c:v>1890s </c:v>
                </c:pt>
              </c:strCache>
            </c:strRef>
          </c:cat>
          <c:val>
            <c:numRef>
              <c:f>FAMILIAR!$I$22:$M$22</c:f>
              <c:numCache>
                <c:formatCode>0%</c:formatCode>
                <c:ptCount val="5"/>
                <c:pt idx="0">
                  <c:v>0.2</c:v>
                </c:pt>
                <c:pt idx="1">
                  <c:v>0.54545454545454541</c:v>
                </c:pt>
                <c:pt idx="2">
                  <c:v>0.33333333333333331</c:v>
                </c:pt>
                <c:pt idx="3">
                  <c:v>0.4</c:v>
                </c:pt>
                <c:pt idx="4">
                  <c:v>0.375</c:v>
                </c:pt>
              </c:numCache>
            </c:numRef>
          </c:val>
          <c:extLst>
            <c:ext xmlns:c15="http://schemas.microsoft.com/office/drawing/2012/chart" uri="{02D57815-91ED-43cb-92C2-25804820EDAC}">
              <c15:datalabelsRange>
                <c15:f>FAMILIAR!$I$26:$M$26</c15:f>
                <c15:dlblRangeCache>
                  <c:ptCount val="5"/>
                  <c:pt idx="0">
                    <c:v>2</c:v>
                  </c:pt>
                  <c:pt idx="1">
                    <c:v>6</c:v>
                  </c:pt>
                  <c:pt idx="2">
                    <c:v>4</c:v>
                  </c:pt>
                  <c:pt idx="3">
                    <c:v>4</c:v>
                  </c:pt>
                  <c:pt idx="4">
                    <c:v>3</c:v>
                  </c:pt>
                </c15:dlblRangeCache>
              </c15:datalabelsRange>
            </c:ext>
            <c:ext xmlns:c16="http://schemas.microsoft.com/office/drawing/2014/chart" uri="{C3380CC4-5D6E-409C-BE32-E72D297353CC}">
              <c16:uniqueId val="{00000011-D6E5-4555-B479-CD367A5E9C43}"/>
            </c:ext>
          </c:extLst>
        </c:ser>
        <c:ser>
          <c:idx val="3"/>
          <c:order val="3"/>
          <c:tx>
            <c:strRef>
              <c:f>FAMILIAR!$H$23</c:f>
              <c:strCache>
                <c:ptCount val="1"/>
                <c:pt idx="0">
                  <c:v>Not familiar</c:v>
                </c:pt>
              </c:strCache>
            </c:strRef>
          </c:tx>
          <c:spPr>
            <a:solidFill>
              <a:schemeClr val="accent2"/>
            </a:solidFill>
            <a:ln>
              <a:noFill/>
            </a:ln>
            <a:effectLst/>
          </c:spPr>
          <c:invertIfNegative val="0"/>
          <c:dLbls>
            <c:dLbl>
              <c:idx val="0"/>
              <c:tx>
                <c:rich>
                  <a:bodyPr/>
                  <a:lstStyle/>
                  <a:p>
                    <a:fld id="{76839183-FB7A-4DE2-B097-4EE6416E94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6E5-4555-B479-CD367A5E9C43}"/>
                </c:ext>
              </c:extLst>
            </c:dLbl>
            <c:dLbl>
              <c:idx val="1"/>
              <c:delete val="1"/>
              <c:extLst>
                <c:ext xmlns:c15="http://schemas.microsoft.com/office/drawing/2012/chart" uri="{CE6537A1-D6FC-4f65-9D91-7224C49458BB}"/>
                <c:ext xmlns:c16="http://schemas.microsoft.com/office/drawing/2014/chart" uri="{C3380CC4-5D6E-409C-BE32-E72D297353CC}">
                  <c16:uniqueId val="{00000013-D6E5-4555-B479-CD367A5E9C43}"/>
                </c:ext>
              </c:extLst>
            </c:dLbl>
            <c:dLbl>
              <c:idx val="2"/>
              <c:tx>
                <c:rich>
                  <a:bodyPr/>
                  <a:lstStyle/>
                  <a:p>
                    <a:fld id="{C8AE82EE-DD11-46DA-8D55-26E939E9BC7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6E5-4555-B479-CD367A5E9C43}"/>
                </c:ext>
              </c:extLst>
            </c:dLbl>
            <c:dLbl>
              <c:idx val="3"/>
              <c:tx>
                <c:rich>
                  <a:bodyPr/>
                  <a:lstStyle/>
                  <a:p>
                    <a:fld id="{EB68C701-2305-4C30-8BB8-8CF2FEB4E99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6E5-4555-B479-CD367A5E9C43}"/>
                </c:ext>
              </c:extLst>
            </c:dLbl>
            <c:dLbl>
              <c:idx val="4"/>
              <c:tx>
                <c:rich>
                  <a:bodyPr/>
                  <a:lstStyle/>
                  <a:p>
                    <a:fld id="{38296A48-C979-45AF-9A45-8FF7777509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D6E5-4555-B479-CD367A5E9C4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FAMILIAR!$I$19:$M$19</c:f>
              <c:strCache>
                <c:ptCount val="5"/>
                <c:pt idx="0">
                  <c:v>Northeast</c:v>
                </c:pt>
                <c:pt idx="1">
                  <c:v>North Central </c:v>
                </c:pt>
                <c:pt idx="2">
                  <c:v>Southern</c:v>
                </c:pt>
                <c:pt idx="3">
                  <c:v>Western </c:v>
                </c:pt>
                <c:pt idx="4">
                  <c:v>1890s </c:v>
                </c:pt>
              </c:strCache>
            </c:strRef>
          </c:cat>
          <c:val>
            <c:numRef>
              <c:f>FAMILIAR!$I$23:$M$23</c:f>
              <c:numCache>
                <c:formatCode>0%</c:formatCode>
                <c:ptCount val="5"/>
                <c:pt idx="0">
                  <c:v>0.2</c:v>
                </c:pt>
                <c:pt idx="1">
                  <c:v>0</c:v>
                </c:pt>
                <c:pt idx="2">
                  <c:v>8.3333333333333329E-2</c:v>
                </c:pt>
                <c:pt idx="3">
                  <c:v>0.5</c:v>
                </c:pt>
                <c:pt idx="4">
                  <c:v>0.375</c:v>
                </c:pt>
              </c:numCache>
            </c:numRef>
          </c:val>
          <c:extLst>
            <c:ext xmlns:c15="http://schemas.microsoft.com/office/drawing/2012/chart" uri="{02D57815-91ED-43cb-92C2-25804820EDAC}">
              <c15:datalabelsRange>
                <c15:f>FAMILIAR!$I$27:$M$27</c15:f>
                <c15:dlblRangeCache>
                  <c:ptCount val="5"/>
                  <c:pt idx="0">
                    <c:v>2</c:v>
                  </c:pt>
                  <c:pt idx="1">
                    <c:v>0</c:v>
                  </c:pt>
                  <c:pt idx="2">
                    <c:v>1</c:v>
                  </c:pt>
                  <c:pt idx="3">
                    <c:v>5</c:v>
                  </c:pt>
                  <c:pt idx="4">
                    <c:v>3</c:v>
                  </c:pt>
                </c15:dlblRangeCache>
              </c15:datalabelsRange>
            </c:ext>
            <c:ext xmlns:c16="http://schemas.microsoft.com/office/drawing/2014/chart" uri="{C3380CC4-5D6E-409C-BE32-E72D297353CC}">
              <c16:uniqueId val="{00000017-D6E5-4555-B479-CD367A5E9C43}"/>
            </c:ext>
          </c:extLst>
        </c:ser>
        <c:dLbls>
          <c:showLegendKey val="0"/>
          <c:showVal val="0"/>
          <c:showCatName val="0"/>
          <c:showSerName val="0"/>
          <c:showPercent val="0"/>
          <c:showBubbleSize val="0"/>
        </c:dLbls>
        <c:gapWidth val="150"/>
        <c:overlap val="100"/>
        <c:axId val="1463846127"/>
        <c:axId val="334872383"/>
      </c:barChart>
      <c:catAx>
        <c:axId val="1463846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4872383"/>
        <c:crosses val="autoZero"/>
        <c:auto val="1"/>
        <c:lblAlgn val="ctr"/>
        <c:lblOffset val="100"/>
        <c:noMultiLvlLbl val="0"/>
      </c:catAx>
      <c:valAx>
        <c:axId val="334872383"/>
        <c:scaling>
          <c:orientation val="minMax"/>
          <c:max val="1"/>
        </c:scaling>
        <c:delete val="1"/>
        <c:axPos val="b"/>
        <c:numFmt formatCode="0%" sourceLinked="1"/>
        <c:majorTickMark val="none"/>
        <c:minorTickMark val="none"/>
        <c:tickLblPos val="nextTo"/>
        <c:crossAx val="1463846127"/>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13172151557983"/>
          <c:y val="0.12992585301837273"/>
          <c:w val="0.47574062857527427"/>
          <c:h val="0.63934934205459082"/>
        </c:manualLayout>
      </c:layout>
      <c:barChart>
        <c:barDir val="bar"/>
        <c:grouping val="stacked"/>
        <c:varyColors val="0"/>
        <c:ser>
          <c:idx val="0"/>
          <c:order val="0"/>
          <c:tx>
            <c:strRef>
              <c:f>FRAMEWORK!$B$84</c:f>
              <c:strCache>
                <c:ptCount val="1"/>
                <c:pt idx="0">
                  <c:v>High priority</c:v>
                </c:pt>
              </c:strCache>
            </c:strRef>
          </c:tx>
          <c:spPr>
            <a:solidFill>
              <a:srgbClr val="70AD47"/>
            </a:solidFill>
            <a:ln>
              <a:noFill/>
            </a:ln>
            <a:effectLst/>
          </c:spPr>
          <c:invertIfNegative val="0"/>
          <c:dLbls>
            <c:dLbl>
              <c:idx val="0"/>
              <c:tx>
                <c:rich>
                  <a:bodyPr/>
                  <a:lstStyle/>
                  <a:p>
                    <a:fld id="{96EA3A9A-F8AC-41BD-9886-09C4107E9A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E73-4CD7-A689-8849EA726B53}"/>
                </c:ext>
              </c:extLst>
            </c:dLbl>
            <c:dLbl>
              <c:idx val="1"/>
              <c:tx>
                <c:rich>
                  <a:bodyPr/>
                  <a:lstStyle/>
                  <a:p>
                    <a:fld id="{142347D5-1A95-49DD-B96D-752E3FDE7E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E73-4CD7-A689-8849EA726B53}"/>
                </c:ext>
              </c:extLst>
            </c:dLbl>
            <c:dLbl>
              <c:idx val="2"/>
              <c:tx>
                <c:rich>
                  <a:bodyPr/>
                  <a:lstStyle/>
                  <a:p>
                    <a:fld id="{2F369526-E2D6-4A71-9451-37CF5F566C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E73-4CD7-A689-8849EA726B53}"/>
                </c:ext>
              </c:extLst>
            </c:dLbl>
            <c:dLbl>
              <c:idx val="3"/>
              <c:tx>
                <c:rich>
                  <a:bodyPr/>
                  <a:lstStyle/>
                  <a:p>
                    <a:fld id="{A45A7B09-6702-4BB5-9A80-16BDB0EE61B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E73-4CD7-A689-8849EA726B53}"/>
                </c:ext>
              </c:extLst>
            </c:dLbl>
            <c:dLbl>
              <c:idx val="4"/>
              <c:tx>
                <c:rich>
                  <a:bodyPr/>
                  <a:lstStyle/>
                  <a:p>
                    <a:fld id="{88BD52CC-CB6C-400C-8070-74C93FE29C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E73-4CD7-A689-8849EA726B5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FRAMEWORK!$C$83:$G$83</c:f>
              <c:strCache>
                <c:ptCount val="5"/>
                <c:pt idx="0">
                  <c:v>REC 5: Advance the work of community coalitions (n=47 LGUs)</c:v>
                </c:pt>
                <c:pt idx="1">
                  <c:v>REC 4: Establish partnerships with aligned orgs/agencies (n=49 LGUs)</c:v>
                </c:pt>
                <c:pt idx="2">
                  <c:v>REC 3: Invest in the success &amp; visibility of Extension's health work (n=47 LGUs)</c:v>
                </c:pt>
                <c:pt idx="3">
                  <c:v>REC 2: Utilize community assessment processes (n=45 LGUs)</c:v>
                </c:pt>
                <c:pt idx="4">
                  <c:v>REC 1: Advance health equity as a core system value  (n=45 LGUs)</c:v>
                </c:pt>
              </c:strCache>
            </c:strRef>
          </c:cat>
          <c:val>
            <c:numRef>
              <c:f>FRAMEWORK!$C$84:$G$84</c:f>
              <c:numCache>
                <c:formatCode>0%</c:formatCode>
                <c:ptCount val="5"/>
                <c:pt idx="0">
                  <c:v>0.31914893617021278</c:v>
                </c:pt>
                <c:pt idx="1">
                  <c:v>0.61224489795918369</c:v>
                </c:pt>
                <c:pt idx="2">
                  <c:v>0.42553191489361702</c:v>
                </c:pt>
                <c:pt idx="3">
                  <c:v>0.42222222222222222</c:v>
                </c:pt>
                <c:pt idx="4">
                  <c:v>0.55555555555555558</c:v>
                </c:pt>
              </c:numCache>
            </c:numRef>
          </c:val>
          <c:extLst>
            <c:ext xmlns:c15="http://schemas.microsoft.com/office/drawing/2012/chart" uri="{02D57815-91ED-43cb-92C2-25804820EDAC}">
              <c15:datalabelsRange>
                <c15:f>FRAMEWORK!$C$89:$G$89</c15:f>
                <c15:dlblRangeCache>
                  <c:ptCount val="5"/>
                  <c:pt idx="0">
                    <c:v>15</c:v>
                  </c:pt>
                  <c:pt idx="1">
                    <c:v>30</c:v>
                  </c:pt>
                  <c:pt idx="2">
                    <c:v>20</c:v>
                  </c:pt>
                  <c:pt idx="3">
                    <c:v>19</c:v>
                  </c:pt>
                  <c:pt idx="4">
                    <c:v>25</c:v>
                  </c:pt>
                </c15:dlblRangeCache>
              </c15:datalabelsRange>
            </c:ext>
            <c:ext xmlns:c16="http://schemas.microsoft.com/office/drawing/2014/chart" uri="{C3380CC4-5D6E-409C-BE32-E72D297353CC}">
              <c16:uniqueId val="{00000005-DE73-4CD7-A689-8849EA726B53}"/>
            </c:ext>
          </c:extLst>
        </c:ser>
        <c:ser>
          <c:idx val="1"/>
          <c:order val="1"/>
          <c:tx>
            <c:strRef>
              <c:f>FRAMEWORK!$B$85</c:f>
              <c:strCache>
                <c:ptCount val="1"/>
                <c:pt idx="0">
                  <c:v>Somewhat of a priority</c:v>
                </c:pt>
              </c:strCache>
            </c:strRef>
          </c:tx>
          <c:spPr>
            <a:solidFill>
              <a:srgbClr val="B5D444"/>
            </a:solidFill>
            <a:ln>
              <a:noFill/>
            </a:ln>
            <a:effectLst/>
          </c:spPr>
          <c:invertIfNegative val="0"/>
          <c:dLbls>
            <c:dLbl>
              <c:idx val="0"/>
              <c:tx>
                <c:rich>
                  <a:bodyPr/>
                  <a:lstStyle/>
                  <a:p>
                    <a:fld id="{CA7F76D6-8C49-4684-97D7-6BA591AF7B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E73-4CD7-A689-8849EA726B53}"/>
                </c:ext>
              </c:extLst>
            </c:dLbl>
            <c:dLbl>
              <c:idx val="1"/>
              <c:tx>
                <c:rich>
                  <a:bodyPr/>
                  <a:lstStyle/>
                  <a:p>
                    <a:fld id="{A61B3D37-4F0C-40D0-B11D-59A69744384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E73-4CD7-A689-8849EA726B53}"/>
                </c:ext>
              </c:extLst>
            </c:dLbl>
            <c:dLbl>
              <c:idx val="2"/>
              <c:tx>
                <c:rich>
                  <a:bodyPr/>
                  <a:lstStyle/>
                  <a:p>
                    <a:fld id="{3B36A353-8652-4214-97DA-0359CCBF56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E73-4CD7-A689-8849EA726B53}"/>
                </c:ext>
              </c:extLst>
            </c:dLbl>
            <c:dLbl>
              <c:idx val="3"/>
              <c:tx>
                <c:rich>
                  <a:bodyPr/>
                  <a:lstStyle/>
                  <a:p>
                    <a:fld id="{75E842E6-361F-466D-8F41-B605E152C5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E73-4CD7-A689-8849EA726B53}"/>
                </c:ext>
              </c:extLst>
            </c:dLbl>
            <c:dLbl>
              <c:idx val="4"/>
              <c:tx>
                <c:rich>
                  <a:bodyPr/>
                  <a:lstStyle/>
                  <a:p>
                    <a:fld id="{72C4CA43-A7D7-4A83-A40B-349CC7EDD7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E73-4CD7-A689-8849EA726B5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FRAMEWORK!$C$83:$G$83</c:f>
              <c:strCache>
                <c:ptCount val="5"/>
                <c:pt idx="0">
                  <c:v>REC 5: Advance the work of community coalitions (n=47 LGUs)</c:v>
                </c:pt>
                <c:pt idx="1">
                  <c:v>REC 4: Establish partnerships with aligned orgs/agencies (n=49 LGUs)</c:v>
                </c:pt>
                <c:pt idx="2">
                  <c:v>REC 3: Invest in the success &amp; visibility of Extension's health work (n=47 LGUs)</c:v>
                </c:pt>
                <c:pt idx="3">
                  <c:v>REC 2: Utilize community assessment processes (n=45 LGUs)</c:v>
                </c:pt>
                <c:pt idx="4">
                  <c:v>REC 1: Advance health equity as a core system value  (n=45 LGUs)</c:v>
                </c:pt>
              </c:strCache>
            </c:strRef>
          </c:cat>
          <c:val>
            <c:numRef>
              <c:f>FRAMEWORK!$C$85:$G$85</c:f>
              <c:numCache>
                <c:formatCode>0%</c:formatCode>
                <c:ptCount val="5"/>
                <c:pt idx="0">
                  <c:v>0.34042553191489361</c:v>
                </c:pt>
                <c:pt idx="1">
                  <c:v>0.30612244897959184</c:v>
                </c:pt>
                <c:pt idx="2">
                  <c:v>0.40425531914893614</c:v>
                </c:pt>
                <c:pt idx="3">
                  <c:v>0.28888888888888886</c:v>
                </c:pt>
                <c:pt idx="4">
                  <c:v>0.24444444444444444</c:v>
                </c:pt>
              </c:numCache>
            </c:numRef>
          </c:val>
          <c:extLst>
            <c:ext xmlns:c15="http://schemas.microsoft.com/office/drawing/2012/chart" uri="{02D57815-91ED-43cb-92C2-25804820EDAC}">
              <c15:datalabelsRange>
                <c15:f>FRAMEWORK!$C$90:$G$90</c15:f>
                <c15:dlblRangeCache>
                  <c:ptCount val="5"/>
                  <c:pt idx="0">
                    <c:v>16</c:v>
                  </c:pt>
                  <c:pt idx="1">
                    <c:v>15</c:v>
                  </c:pt>
                  <c:pt idx="2">
                    <c:v>19</c:v>
                  </c:pt>
                  <c:pt idx="3">
                    <c:v>13</c:v>
                  </c:pt>
                  <c:pt idx="4">
                    <c:v>11</c:v>
                  </c:pt>
                </c15:dlblRangeCache>
              </c15:datalabelsRange>
            </c:ext>
            <c:ext xmlns:c16="http://schemas.microsoft.com/office/drawing/2014/chart" uri="{C3380CC4-5D6E-409C-BE32-E72D297353CC}">
              <c16:uniqueId val="{0000000B-DE73-4CD7-A689-8849EA726B53}"/>
            </c:ext>
          </c:extLst>
        </c:ser>
        <c:ser>
          <c:idx val="2"/>
          <c:order val="2"/>
          <c:tx>
            <c:strRef>
              <c:f>FRAMEWORK!$B$86</c:f>
              <c:strCache>
                <c:ptCount val="1"/>
                <c:pt idx="0">
                  <c:v>An emerging priority (but not yet acted on)</c:v>
                </c:pt>
              </c:strCache>
            </c:strRef>
          </c:tx>
          <c:spPr>
            <a:solidFill>
              <a:srgbClr val="5BCED7"/>
            </a:solidFill>
            <a:ln>
              <a:noFill/>
            </a:ln>
            <a:effectLst/>
          </c:spPr>
          <c:invertIfNegative val="0"/>
          <c:dLbls>
            <c:dLbl>
              <c:idx val="0"/>
              <c:tx>
                <c:rich>
                  <a:bodyPr/>
                  <a:lstStyle/>
                  <a:p>
                    <a:fld id="{CFB51248-3C3A-4DC6-9947-26A8780DBA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E73-4CD7-A689-8849EA726B53}"/>
                </c:ext>
              </c:extLst>
            </c:dLbl>
            <c:dLbl>
              <c:idx val="1"/>
              <c:tx>
                <c:rich>
                  <a:bodyPr/>
                  <a:lstStyle/>
                  <a:p>
                    <a:fld id="{A2BFF5DE-EDD6-42DB-BDD2-4C67DFBB16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E73-4CD7-A689-8849EA726B53}"/>
                </c:ext>
              </c:extLst>
            </c:dLbl>
            <c:dLbl>
              <c:idx val="2"/>
              <c:tx>
                <c:rich>
                  <a:bodyPr/>
                  <a:lstStyle/>
                  <a:p>
                    <a:fld id="{98ACE6FE-4461-4F38-B35B-6E693CE8FB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E73-4CD7-A689-8849EA726B53}"/>
                </c:ext>
              </c:extLst>
            </c:dLbl>
            <c:dLbl>
              <c:idx val="3"/>
              <c:tx>
                <c:rich>
                  <a:bodyPr/>
                  <a:lstStyle/>
                  <a:p>
                    <a:fld id="{EA533E8F-BDF8-4E9E-808F-C604CEA0479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E73-4CD7-A689-8849EA726B53}"/>
                </c:ext>
              </c:extLst>
            </c:dLbl>
            <c:dLbl>
              <c:idx val="4"/>
              <c:tx>
                <c:rich>
                  <a:bodyPr/>
                  <a:lstStyle/>
                  <a:p>
                    <a:fld id="{9D4F9377-F9B7-458B-87E5-B12439C6BB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E73-4CD7-A689-8849EA726B5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FRAMEWORK!$C$83:$G$83</c:f>
              <c:strCache>
                <c:ptCount val="5"/>
                <c:pt idx="0">
                  <c:v>REC 5: Advance the work of community coalitions (n=47 LGUs)</c:v>
                </c:pt>
                <c:pt idx="1">
                  <c:v>REC 4: Establish partnerships with aligned orgs/agencies (n=49 LGUs)</c:v>
                </c:pt>
                <c:pt idx="2">
                  <c:v>REC 3: Invest in the success &amp; visibility of Extension's health work (n=47 LGUs)</c:v>
                </c:pt>
                <c:pt idx="3">
                  <c:v>REC 2: Utilize community assessment processes (n=45 LGUs)</c:v>
                </c:pt>
                <c:pt idx="4">
                  <c:v>REC 1: Advance health equity as a core system value  (n=45 LGUs)</c:v>
                </c:pt>
              </c:strCache>
            </c:strRef>
          </c:cat>
          <c:val>
            <c:numRef>
              <c:f>FRAMEWORK!$C$86:$G$86</c:f>
              <c:numCache>
                <c:formatCode>0%</c:formatCode>
                <c:ptCount val="5"/>
                <c:pt idx="0">
                  <c:v>0.19148936170212766</c:v>
                </c:pt>
                <c:pt idx="1">
                  <c:v>4.0816326530612242E-2</c:v>
                </c:pt>
                <c:pt idx="2">
                  <c:v>8.5106382978723402E-2</c:v>
                </c:pt>
                <c:pt idx="3">
                  <c:v>0.17777777777777778</c:v>
                </c:pt>
                <c:pt idx="4">
                  <c:v>4.4444444444444446E-2</c:v>
                </c:pt>
              </c:numCache>
            </c:numRef>
          </c:val>
          <c:extLst>
            <c:ext xmlns:c15="http://schemas.microsoft.com/office/drawing/2012/chart" uri="{02D57815-91ED-43cb-92C2-25804820EDAC}">
              <c15:datalabelsRange>
                <c15:f>FRAMEWORK!$C$91:$G$91</c15:f>
                <c15:dlblRangeCache>
                  <c:ptCount val="5"/>
                  <c:pt idx="0">
                    <c:v>9</c:v>
                  </c:pt>
                  <c:pt idx="1">
                    <c:v>2</c:v>
                  </c:pt>
                  <c:pt idx="2">
                    <c:v>4</c:v>
                  </c:pt>
                  <c:pt idx="3">
                    <c:v>8</c:v>
                  </c:pt>
                  <c:pt idx="4">
                    <c:v>2</c:v>
                  </c:pt>
                </c15:dlblRangeCache>
              </c15:datalabelsRange>
            </c:ext>
            <c:ext xmlns:c16="http://schemas.microsoft.com/office/drawing/2014/chart" uri="{C3380CC4-5D6E-409C-BE32-E72D297353CC}">
              <c16:uniqueId val="{00000011-DE73-4CD7-A689-8849EA726B53}"/>
            </c:ext>
          </c:extLst>
        </c:ser>
        <c:ser>
          <c:idx val="3"/>
          <c:order val="3"/>
          <c:tx>
            <c:strRef>
              <c:f>FRAMEWORK!$B$87</c:f>
              <c:strCache>
                <c:ptCount val="1"/>
                <c:pt idx="0">
                  <c:v>A priority but local limitations prevent us from acting on it</c:v>
                </c:pt>
              </c:strCache>
            </c:strRef>
          </c:tx>
          <c:spPr>
            <a:solidFill>
              <a:schemeClr val="accent2"/>
            </a:solidFill>
            <a:ln>
              <a:noFill/>
            </a:ln>
            <a:effectLst/>
          </c:spPr>
          <c:invertIfNegative val="0"/>
          <c:dLbls>
            <c:dLbl>
              <c:idx val="0"/>
              <c:tx>
                <c:rich>
                  <a:bodyPr/>
                  <a:lstStyle/>
                  <a:p>
                    <a:fld id="{00558260-5E47-4378-A60A-571E1929E6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E73-4CD7-A689-8849EA726B53}"/>
                </c:ext>
              </c:extLst>
            </c:dLbl>
            <c:dLbl>
              <c:idx val="1"/>
              <c:tx>
                <c:rich>
                  <a:bodyPr/>
                  <a:lstStyle/>
                  <a:p>
                    <a:fld id="{D867E1B5-3BF4-4857-8A0B-D029358C38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E73-4CD7-A689-8849EA726B53}"/>
                </c:ext>
              </c:extLst>
            </c:dLbl>
            <c:dLbl>
              <c:idx val="2"/>
              <c:tx>
                <c:rich>
                  <a:bodyPr/>
                  <a:lstStyle/>
                  <a:p>
                    <a:fld id="{823BEF71-7019-416B-B003-A25E93DF0B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E73-4CD7-A689-8849EA726B53}"/>
                </c:ext>
              </c:extLst>
            </c:dLbl>
            <c:dLbl>
              <c:idx val="3"/>
              <c:tx>
                <c:rich>
                  <a:bodyPr/>
                  <a:lstStyle/>
                  <a:p>
                    <a:fld id="{732C13AA-1499-45CE-AF39-C4561656A0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E73-4CD7-A689-8849EA726B53}"/>
                </c:ext>
              </c:extLst>
            </c:dLbl>
            <c:dLbl>
              <c:idx val="4"/>
              <c:tx>
                <c:rich>
                  <a:bodyPr/>
                  <a:lstStyle/>
                  <a:p>
                    <a:fld id="{9C88E260-39B7-46AB-B86D-78C09F3A7E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DE73-4CD7-A689-8849EA726B5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FRAMEWORK!$C$83:$G$83</c:f>
              <c:strCache>
                <c:ptCount val="5"/>
                <c:pt idx="0">
                  <c:v>REC 5: Advance the work of community coalitions (n=47 LGUs)</c:v>
                </c:pt>
                <c:pt idx="1">
                  <c:v>REC 4: Establish partnerships with aligned orgs/agencies (n=49 LGUs)</c:v>
                </c:pt>
                <c:pt idx="2">
                  <c:v>REC 3: Invest in the success &amp; visibility of Extension's health work (n=47 LGUs)</c:v>
                </c:pt>
                <c:pt idx="3">
                  <c:v>REC 2: Utilize community assessment processes (n=45 LGUs)</c:v>
                </c:pt>
                <c:pt idx="4">
                  <c:v>REC 1: Advance health equity as a core system value  (n=45 LGUs)</c:v>
                </c:pt>
              </c:strCache>
            </c:strRef>
          </c:cat>
          <c:val>
            <c:numRef>
              <c:f>FRAMEWORK!$C$87:$G$87</c:f>
              <c:numCache>
                <c:formatCode>0%</c:formatCode>
                <c:ptCount val="5"/>
                <c:pt idx="0">
                  <c:v>8.5106382978723402E-2</c:v>
                </c:pt>
                <c:pt idx="1">
                  <c:v>2.0408163265306121E-2</c:v>
                </c:pt>
                <c:pt idx="2">
                  <c:v>2.1276595744680851E-2</c:v>
                </c:pt>
                <c:pt idx="3">
                  <c:v>4.4444444444444446E-2</c:v>
                </c:pt>
                <c:pt idx="4">
                  <c:v>0.13333333333333333</c:v>
                </c:pt>
              </c:numCache>
            </c:numRef>
          </c:val>
          <c:extLst>
            <c:ext xmlns:c15="http://schemas.microsoft.com/office/drawing/2012/chart" uri="{02D57815-91ED-43cb-92C2-25804820EDAC}">
              <c15:datalabelsRange>
                <c15:f>FRAMEWORK!$C$92:$G$92</c15:f>
                <c15:dlblRangeCache>
                  <c:ptCount val="5"/>
                  <c:pt idx="0">
                    <c:v>4</c:v>
                  </c:pt>
                  <c:pt idx="1">
                    <c:v>1</c:v>
                  </c:pt>
                  <c:pt idx="2">
                    <c:v>1</c:v>
                  </c:pt>
                  <c:pt idx="3">
                    <c:v>2</c:v>
                  </c:pt>
                  <c:pt idx="4">
                    <c:v>6</c:v>
                  </c:pt>
                </c15:dlblRangeCache>
              </c15:datalabelsRange>
            </c:ext>
            <c:ext xmlns:c16="http://schemas.microsoft.com/office/drawing/2014/chart" uri="{C3380CC4-5D6E-409C-BE32-E72D297353CC}">
              <c16:uniqueId val="{00000017-DE73-4CD7-A689-8849EA726B53}"/>
            </c:ext>
          </c:extLst>
        </c:ser>
        <c:ser>
          <c:idx val="4"/>
          <c:order val="4"/>
          <c:tx>
            <c:strRef>
              <c:f>FRAMEWORK!$B$88</c:f>
              <c:strCache>
                <c:ptCount val="1"/>
                <c:pt idx="0">
                  <c:v>Not a priority at all</c:v>
                </c:pt>
              </c:strCache>
            </c:strRef>
          </c:tx>
          <c:spPr>
            <a:solidFill>
              <a:schemeClr val="bg2">
                <a:lumMod val="75000"/>
              </a:schemeClr>
            </a:solidFill>
            <a:ln>
              <a:noFill/>
            </a:ln>
            <a:effectLst/>
          </c:spPr>
          <c:invertIfNegative val="0"/>
          <c:dLbls>
            <c:dLbl>
              <c:idx val="0"/>
              <c:tx>
                <c:rich>
                  <a:bodyPr/>
                  <a:lstStyle/>
                  <a:p>
                    <a:fld id="{72360EF4-C34C-4079-A85F-B1627B6AFBF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DE73-4CD7-A689-8849EA726B53}"/>
                </c:ext>
              </c:extLst>
            </c:dLbl>
            <c:dLbl>
              <c:idx val="1"/>
              <c:layout>
                <c:manualLayout>
                  <c:x val="3.2769559298451161E-3"/>
                  <c:y val="0"/>
                </c:manualLayout>
              </c:layout>
              <c:tx>
                <c:rich>
                  <a:bodyPr/>
                  <a:lstStyle/>
                  <a:p>
                    <a:fld id="{67C3A5B9-9B32-489D-B3B3-646FAE5464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DE73-4CD7-A689-8849EA726B53}"/>
                </c:ext>
              </c:extLst>
            </c:dLbl>
            <c:dLbl>
              <c:idx val="2"/>
              <c:tx>
                <c:rich>
                  <a:bodyPr/>
                  <a:lstStyle/>
                  <a:p>
                    <a:fld id="{502D6461-C5A1-4710-B1A6-BD4EA43D6B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DE73-4CD7-A689-8849EA726B53}"/>
                </c:ext>
              </c:extLst>
            </c:dLbl>
            <c:dLbl>
              <c:idx val="3"/>
              <c:tx>
                <c:rich>
                  <a:bodyPr/>
                  <a:lstStyle/>
                  <a:p>
                    <a:fld id="{65ABAF39-0B76-4330-8066-E847608CB8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DE73-4CD7-A689-8849EA726B53}"/>
                </c:ext>
              </c:extLst>
            </c:dLbl>
            <c:dLbl>
              <c:idx val="4"/>
              <c:tx>
                <c:rich>
                  <a:bodyPr/>
                  <a:lstStyle/>
                  <a:p>
                    <a:fld id="{59E51D06-0104-4066-8468-8B77905BD6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DE73-4CD7-A689-8849EA726B5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FRAMEWORK!$C$83:$G$83</c:f>
              <c:strCache>
                <c:ptCount val="5"/>
                <c:pt idx="0">
                  <c:v>REC 5: Advance the work of community coalitions (n=47 LGUs)</c:v>
                </c:pt>
                <c:pt idx="1">
                  <c:v>REC 4: Establish partnerships with aligned orgs/agencies (n=49 LGUs)</c:v>
                </c:pt>
                <c:pt idx="2">
                  <c:v>REC 3: Invest in the success &amp; visibility of Extension's health work (n=47 LGUs)</c:v>
                </c:pt>
                <c:pt idx="3">
                  <c:v>REC 2: Utilize community assessment processes (n=45 LGUs)</c:v>
                </c:pt>
                <c:pt idx="4">
                  <c:v>REC 1: Advance health equity as a core system value  (n=45 LGUs)</c:v>
                </c:pt>
              </c:strCache>
            </c:strRef>
          </c:cat>
          <c:val>
            <c:numRef>
              <c:f>FRAMEWORK!$C$88:$G$88</c:f>
              <c:numCache>
                <c:formatCode>0%</c:formatCode>
                <c:ptCount val="5"/>
                <c:pt idx="0">
                  <c:v>6.3829787234042548E-2</c:v>
                </c:pt>
                <c:pt idx="1">
                  <c:v>2.0408163265306121E-2</c:v>
                </c:pt>
                <c:pt idx="2">
                  <c:v>6.3829787234042548E-2</c:v>
                </c:pt>
                <c:pt idx="3">
                  <c:v>6.6666666666666666E-2</c:v>
                </c:pt>
                <c:pt idx="4">
                  <c:v>2.2222222222222223E-2</c:v>
                </c:pt>
              </c:numCache>
            </c:numRef>
          </c:val>
          <c:extLst>
            <c:ext xmlns:c15="http://schemas.microsoft.com/office/drawing/2012/chart" uri="{02D57815-91ED-43cb-92C2-25804820EDAC}">
              <c15:datalabelsRange>
                <c15:f>FRAMEWORK!$C$93:$G$93</c15:f>
                <c15:dlblRangeCache>
                  <c:ptCount val="5"/>
                  <c:pt idx="0">
                    <c:v>3</c:v>
                  </c:pt>
                  <c:pt idx="1">
                    <c:v>1</c:v>
                  </c:pt>
                  <c:pt idx="2">
                    <c:v>3</c:v>
                  </c:pt>
                  <c:pt idx="3">
                    <c:v>3</c:v>
                  </c:pt>
                  <c:pt idx="4">
                    <c:v>1</c:v>
                  </c:pt>
                </c15:dlblRangeCache>
              </c15:datalabelsRange>
            </c:ext>
            <c:ext xmlns:c16="http://schemas.microsoft.com/office/drawing/2014/chart" uri="{C3380CC4-5D6E-409C-BE32-E72D297353CC}">
              <c16:uniqueId val="{0000001D-DE73-4CD7-A689-8849EA726B53}"/>
            </c:ext>
          </c:extLst>
        </c:ser>
        <c:dLbls>
          <c:showLegendKey val="0"/>
          <c:showVal val="0"/>
          <c:showCatName val="0"/>
          <c:showSerName val="0"/>
          <c:showPercent val="0"/>
          <c:showBubbleSize val="0"/>
        </c:dLbls>
        <c:gapWidth val="55"/>
        <c:overlap val="100"/>
        <c:axId val="392902400"/>
        <c:axId val="575242880"/>
      </c:barChart>
      <c:catAx>
        <c:axId val="3929024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75242880"/>
        <c:crosses val="autoZero"/>
        <c:auto val="1"/>
        <c:lblAlgn val="ctr"/>
        <c:lblOffset val="100"/>
        <c:noMultiLvlLbl val="0"/>
      </c:catAx>
      <c:valAx>
        <c:axId val="57524288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2902400"/>
        <c:crosses val="autoZero"/>
        <c:crossBetween val="between"/>
        <c:majorUnit val="0.5"/>
      </c:valAx>
      <c:spPr>
        <a:noFill/>
        <a:ln>
          <a:noFill/>
        </a:ln>
        <a:effectLst/>
      </c:spPr>
    </c:plotArea>
    <c:legend>
      <c:legendPos val="b"/>
      <c:layout>
        <c:manualLayout>
          <c:xMode val="edge"/>
          <c:yMode val="edge"/>
          <c:x val="0.12436540575654391"/>
          <c:y val="0.86244584157557425"/>
          <c:w val="0.87563459424345613"/>
          <c:h val="0.13618059482896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t" anchorCtr="0"/>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11245343874566"/>
          <c:y val="0"/>
          <c:w val="0.48713098297334673"/>
          <c:h val="0.71782426594901716"/>
        </c:manualLayout>
      </c:layout>
      <c:barChart>
        <c:barDir val="bar"/>
        <c:grouping val="stacked"/>
        <c:varyColors val="0"/>
        <c:ser>
          <c:idx val="0"/>
          <c:order val="0"/>
          <c:tx>
            <c:strRef>
              <c:f>'REC 3'!$T$25</c:f>
              <c:strCache>
                <c:ptCount val="1"/>
                <c:pt idx="0">
                  <c:v>5 - Consistently in place or usually happens</c:v>
                </c:pt>
              </c:strCache>
            </c:strRef>
          </c:tx>
          <c:spPr>
            <a:solidFill>
              <a:srgbClr val="70AD47"/>
            </a:solidFill>
            <a:ln>
              <a:noFill/>
            </a:ln>
            <a:effectLst/>
          </c:spPr>
          <c:invertIfNegative val="0"/>
          <c:dLbls>
            <c:dLbl>
              <c:idx val="0"/>
              <c:tx>
                <c:rich>
                  <a:bodyPr/>
                  <a:lstStyle/>
                  <a:p>
                    <a:fld id="{E8ADB70F-43B2-4C12-A76E-FF6DB7F7E6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C96-4493-AE29-E25946625DB7}"/>
                </c:ext>
              </c:extLst>
            </c:dLbl>
            <c:dLbl>
              <c:idx val="1"/>
              <c:tx>
                <c:rich>
                  <a:bodyPr/>
                  <a:lstStyle/>
                  <a:p>
                    <a:fld id="{BBCD7882-ADD8-47EE-9B4D-7FC63F3944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C96-4493-AE29-E25946625DB7}"/>
                </c:ext>
              </c:extLst>
            </c:dLbl>
            <c:dLbl>
              <c:idx val="2"/>
              <c:tx>
                <c:rich>
                  <a:bodyPr/>
                  <a:lstStyle/>
                  <a:p>
                    <a:fld id="{D27F610F-E000-49CD-B06B-FED73F2529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96-4493-AE29-E25946625DB7}"/>
                </c:ext>
              </c:extLst>
            </c:dLbl>
            <c:dLbl>
              <c:idx val="3"/>
              <c:tx>
                <c:rich>
                  <a:bodyPr/>
                  <a:lstStyle/>
                  <a:p>
                    <a:fld id="{F59CDDDD-C4BB-4C4D-B1CB-62D1099980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96-4493-AE29-E25946625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'REC 3'!$U$24:$X$24</c:f>
              <c:strCache>
                <c:ptCount val="4"/>
                <c:pt idx="0">
                  <c:v>Increasing the number and resourcing of Extension positions explicitly related to health (n=45 LGUs)</c:v>
                </c:pt>
                <c:pt idx="1">
                  <c:v>Encouraging and rewarding the work of Extension professionals who engage in focused activities to address health inequities (n=46 LGUs)</c:v>
                </c:pt>
                <c:pt idx="2">
                  <c:v>Providing professional development to support Extension’s work related to health and equity (n=46 LGUs)</c:v>
                </c:pt>
                <c:pt idx="3">
                  <c:v>Developing and seeking funding for Extension’s health-related work (n=44 LGUs)</c:v>
                </c:pt>
              </c:strCache>
            </c:strRef>
          </c:cat>
          <c:val>
            <c:numRef>
              <c:f>'REC 3'!$U$25:$X$25</c:f>
              <c:numCache>
                <c:formatCode>0%</c:formatCode>
                <c:ptCount val="4"/>
                <c:pt idx="0">
                  <c:v>0.22222222222222221</c:v>
                </c:pt>
                <c:pt idx="1">
                  <c:v>0.28260869565217389</c:v>
                </c:pt>
                <c:pt idx="2">
                  <c:v>0.2391304347826087</c:v>
                </c:pt>
                <c:pt idx="3">
                  <c:v>0.38636363636363635</c:v>
                </c:pt>
              </c:numCache>
            </c:numRef>
          </c:val>
          <c:extLst>
            <c:ext xmlns:c15="http://schemas.microsoft.com/office/drawing/2012/chart" uri="{02D57815-91ED-43cb-92C2-25804820EDAC}">
              <c15:datalabelsRange>
                <c15:f>'REC 3'!$U$30:$X$30</c15:f>
                <c15:dlblRangeCache>
                  <c:ptCount val="4"/>
                  <c:pt idx="0">
                    <c:v>10</c:v>
                  </c:pt>
                  <c:pt idx="1">
                    <c:v>13</c:v>
                  </c:pt>
                  <c:pt idx="2">
                    <c:v>11</c:v>
                  </c:pt>
                  <c:pt idx="3">
                    <c:v>17</c:v>
                  </c:pt>
                </c15:dlblRangeCache>
              </c15:datalabelsRange>
            </c:ext>
            <c:ext xmlns:c16="http://schemas.microsoft.com/office/drawing/2014/chart" uri="{C3380CC4-5D6E-409C-BE32-E72D297353CC}">
              <c16:uniqueId val="{00000004-0C96-4493-AE29-E25946625DB7}"/>
            </c:ext>
          </c:extLst>
        </c:ser>
        <c:ser>
          <c:idx val="1"/>
          <c:order val="1"/>
          <c:tx>
            <c:strRef>
              <c:f>'REC 3'!$T$26</c:f>
              <c:strCache>
                <c:ptCount val="1"/>
                <c:pt idx="0">
                  <c:v>4</c:v>
                </c:pt>
              </c:strCache>
            </c:strRef>
          </c:tx>
          <c:spPr>
            <a:solidFill>
              <a:srgbClr val="B5D444"/>
            </a:solidFill>
            <a:ln>
              <a:noFill/>
            </a:ln>
            <a:effectLst/>
          </c:spPr>
          <c:invertIfNegative val="0"/>
          <c:dLbls>
            <c:dLbl>
              <c:idx val="0"/>
              <c:tx>
                <c:rich>
                  <a:bodyPr/>
                  <a:lstStyle/>
                  <a:p>
                    <a:fld id="{685010E3-E594-4A96-AE53-0F80457C78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C96-4493-AE29-E25946625DB7}"/>
                </c:ext>
              </c:extLst>
            </c:dLbl>
            <c:dLbl>
              <c:idx val="1"/>
              <c:tx>
                <c:rich>
                  <a:bodyPr/>
                  <a:lstStyle/>
                  <a:p>
                    <a:fld id="{593C2B8C-C3EC-4A4B-AB39-9C45B234A9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C96-4493-AE29-E25946625DB7}"/>
                </c:ext>
              </c:extLst>
            </c:dLbl>
            <c:dLbl>
              <c:idx val="2"/>
              <c:tx>
                <c:rich>
                  <a:bodyPr/>
                  <a:lstStyle/>
                  <a:p>
                    <a:fld id="{909AD784-E9D1-4045-9B5B-A4DC667004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C96-4493-AE29-E25946625DB7}"/>
                </c:ext>
              </c:extLst>
            </c:dLbl>
            <c:dLbl>
              <c:idx val="3"/>
              <c:tx>
                <c:rich>
                  <a:bodyPr/>
                  <a:lstStyle/>
                  <a:p>
                    <a:fld id="{A625F03F-0440-4BE3-9F52-7122CFBFB7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C96-4493-AE29-E25946625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'REC 3'!$U$24:$X$24</c:f>
              <c:strCache>
                <c:ptCount val="4"/>
                <c:pt idx="0">
                  <c:v>Increasing the number and resourcing of Extension positions explicitly related to health (n=45 LGUs)</c:v>
                </c:pt>
                <c:pt idx="1">
                  <c:v>Encouraging and rewarding the work of Extension professionals who engage in focused activities to address health inequities (n=46 LGUs)</c:v>
                </c:pt>
                <c:pt idx="2">
                  <c:v>Providing professional development to support Extension’s work related to health and equity (n=46 LGUs)</c:v>
                </c:pt>
                <c:pt idx="3">
                  <c:v>Developing and seeking funding for Extension’s health-related work (n=44 LGUs)</c:v>
                </c:pt>
              </c:strCache>
            </c:strRef>
          </c:cat>
          <c:val>
            <c:numRef>
              <c:f>'REC 3'!$U$26:$X$26</c:f>
              <c:numCache>
                <c:formatCode>0%</c:formatCode>
                <c:ptCount val="4"/>
                <c:pt idx="0">
                  <c:v>0.15555555555555556</c:v>
                </c:pt>
                <c:pt idx="1">
                  <c:v>0.17391304347826086</c:v>
                </c:pt>
                <c:pt idx="2">
                  <c:v>0.2391304347826087</c:v>
                </c:pt>
                <c:pt idx="3">
                  <c:v>0.29545454545454547</c:v>
                </c:pt>
              </c:numCache>
            </c:numRef>
          </c:val>
          <c:extLst>
            <c:ext xmlns:c15="http://schemas.microsoft.com/office/drawing/2012/chart" uri="{02D57815-91ED-43cb-92C2-25804820EDAC}">
              <c15:datalabelsRange>
                <c15:f>'REC 3'!$U$31:$X$31</c15:f>
                <c15:dlblRangeCache>
                  <c:ptCount val="4"/>
                  <c:pt idx="0">
                    <c:v>7</c:v>
                  </c:pt>
                  <c:pt idx="1">
                    <c:v>8</c:v>
                  </c:pt>
                  <c:pt idx="2">
                    <c:v>11</c:v>
                  </c:pt>
                  <c:pt idx="3">
                    <c:v>13</c:v>
                  </c:pt>
                </c15:dlblRangeCache>
              </c15:datalabelsRange>
            </c:ext>
            <c:ext xmlns:c16="http://schemas.microsoft.com/office/drawing/2014/chart" uri="{C3380CC4-5D6E-409C-BE32-E72D297353CC}">
              <c16:uniqueId val="{00000009-0C96-4493-AE29-E25946625DB7}"/>
            </c:ext>
          </c:extLst>
        </c:ser>
        <c:ser>
          <c:idx val="2"/>
          <c:order val="2"/>
          <c:tx>
            <c:strRef>
              <c:f>'REC 3'!$T$27</c:f>
              <c:strCache>
                <c:ptCount val="1"/>
                <c:pt idx="0">
                  <c:v>3 - Somewhat in place or sometimes happens, variable</c:v>
                </c:pt>
              </c:strCache>
            </c:strRef>
          </c:tx>
          <c:spPr>
            <a:solidFill>
              <a:srgbClr val="5BCED7"/>
            </a:solidFill>
            <a:ln>
              <a:noFill/>
            </a:ln>
            <a:effectLst/>
          </c:spPr>
          <c:invertIfNegative val="0"/>
          <c:dLbls>
            <c:dLbl>
              <c:idx val="0"/>
              <c:tx>
                <c:rich>
                  <a:bodyPr/>
                  <a:lstStyle/>
                  <a:p>
                    <a:fld id="{EF44242B-00C7-4CE8-A4E1-61011C7345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C96-4493-AE29-E25946625DB7}"/>
                </c:ext>
              </c:extLst>
            </c:dLbl>
            <c:dLbl>
              <c:idx val="1"/>
              <c:tx>
                <c:rich>
                  <a:bodyPr/>
                  <a:lstStyle/>
                  <a:p>
                    <a:fld id="{A139C6CC-33B5-413A-89B4-42B9EAD5B0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C96-4493-AE29-E25946625DB7}"/>
                </c:ext>
              </c:extLst>
            </c:dLbl>
            <c:dLbl>
              <c:idx val="2"/>
              <c:tx>
                <c:rich>
                  <a:bodyPr/>
                  <a:lstStyle/>
                  <a:p>
                    <a:fld id="{FCF9639E-1C1E-42E8-9F25-B8018A1F60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C96-4493-AE29-E25946625DB7}"/>
                </c:ext>
              </c:extLst>
            </c:dLbl>
            <c:dLbl>
              <c:idx val="3"/>
              <c:tx>
                <c:rich>
                  <a:bodyPr/>
                  <a:lstStyle/>
                  <a:p>
                    <a:fld id="{F7853DB9-4FBA-4465-8B4A-4A2E6DC68B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C96-4493-AE29-E25946625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'REC 3'!$U$24:$X$24</c:f>
              <c:strCache>
                <c:ptCount val="4"/>
                <c:pt idx="0">
                  <c:v>Increasing the number and resourcing of Extension positions explicitly related to health (n=45 LGUs)</c:v>
                </c:pt>
                <c:pt idx="1">
                  <c:v>Encouraging and rewarding the work of Extension professionals who engage in focused activities to address health inequities (n=46 LGUs)</c:v>
                </c:pt>
                <c:pt idx="2">
                  <c:v>Providing professional development to support Extension’s work related to health and equity (n=46 LGUs)</c:v>
                </c:pt>
                <c:pt idx="3">
                  <c:v>Developing and seeking funding for Extension’s health-related work (n=44 LGUs)</c:v>
                </c:pt>
              </c:strCache>
            </c:strRef>
          </c:cat>
          <c:val>
            <c:numRef>
              <c:f>'REC 3'!$U$27:$X$27</c:f>
              <c:numCache>
                <c:formatCode>0%</c:formatCode>
                <c:ptCount val="4"/>
                <c:pt idx="0">
                  <c:v>0.51111111111111107</c:v>
                </c:pt>
                <c:pt idx="1">
                  <c:v>0.28260869565217389</c:v>
                </c:pt>
                <c:pt idx="2">
                  <c:v>0.36956521739130432</c:v>
                </c:pt>
                <c:pt idx="3">
                  <c:v>0.22727272727272727</c:v>
                </c:pt>
              </c:numCache>
            </c:numRef>
          </c:val>
          <c:extLst>
            <c:ext xmlns:c15="http://schemas.microsoft.com/office/drawing/2012/chart" uri="{02D57815-91ED-43cb-92C2-25804820EDAC}">
              <c15:datalabelsRange>
                <c15:f>'REC 3'!$U$32:$X$32</c15:f>
                <c15:dlblRangeCache>
                  <c:ptCount val="4"/>
                  <c:pt idx="0">
                    <c:v>23</c:v>
                  </c:pt>
                  <c:pt idx="1">
                    <c:v>13</c:v>
                  </c:pt>
                  <c:pt idx="2">
                    <c:v>17</c:v>
                  </c:pt>
                  <c:pt idx="3">
                    <c:v>10</c:v>
                  </c:pt>
                </c15:dlblRangeCache>
              </c15:datalabelsRange>
            </c:ext>
            <c:ext xmlns:c16="http://schemas.microsoft.com/office/drawing/2014/chart" uri="{C3380CC4-5D6E-409C-BE32-E72D297353CC}">
              <c16:uniqueId val="{0000000E-0C96-4493-AE29-E25946625DB7}"/>
            </c:ext>
          </c:extLst>
        </c:ser>
        <c:ser>
          <c:idx val="3"/>
          <c:order val="3"/>
          <c:tx>
            <c:strRef>
              <c:f>'REC 3'!$T$28</c:f>
              <c:strCache>
                <c:ptCount val="1"/>
                <c:pt idx="0">
                  <c:v>2</c:v>
                </c:pt>
              </c:strCache>
            </c:strRef>
          </c:tx>
          <c:spPr>
            <a:solidFill>
              <a:schemeClr val="accent2"/>
            </a:solidFill>
            <a:ln>
              <a:noFill/>
            </a:ln>
            <a:effectLst/>
          </c:spPr>
          <c:invertIfNegative val="0"/>
          <c:dLbls>
            <c:dLbl>
              <c:idx val="0"/>
              <c:tx>
                <c:rich>
                  <a:bodyPr/>
                  <a:lstStyle/>
                  <a:p>
                    <a:fld id="{FB87F161-8EFC-4BD4-8C03-F96730CBFD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96-4493-AE29-E25946625DB7}"/>
                </c:ext>
              </c:extLst>
            </c:dLbl>
            <c:dLbl>
              <c:idx val="1"/>
              <c:tx>
                <c:rich>
                  <a:bodyPr/>
                  <a:lstStyle/>
                  <a:p>
                    <a:fld id="{F11E9235-2129-4100-9F4A-07442A731B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96-4493-AE29-E25946625DB7}"/>
                </c:ext>
              </c:extLst>
            </c:dLbl>
            <c:dLbl>
              <c:idx val="2"/>
              <c:tx>
                <c:rich>
                  <a:bodyPr/>
                  <a:lstStyle/>
                  <a:p>
                    <a:fld id="{4F97CD73-4D69-4815-8939-6186962717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0C96-4493-AE29-E25946625DB7}"/>
                </c:ext>
              </c:extLst>
            </c:dLbl>
            <c:dLbl>
              <c:idx val="3"/>
              <c:tx>
                <c:rich>
                  <a:bodyPr/>
                  <a:lstStyle/>
                  <a:p>
                    <a:fld id="{CB765BAC-31C2-476E-AE33-40A2F691E0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0C96-4493-AE29-E25946625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'REC 3'!$U$24:$X$24</c:f>
              <c:strCache>
                <c:ptCount val="4"/>
                <c:pt idx="0">
                  <c:v>Increasing the number and resourcing of Extension positions explicitly related to health (n=45 LGUs)</c:v>
                </c:pt>
                <c:pt idx="1">
                  <c:v>Encouraging and rewarding the work of Extension professionals who engage in focused activities to address health inequities (n=46 LGUs)</c:v>
                </c:pt>
                <c:pt idx="2">
                  <c:v>Providing professional development to support Extension’s work related to health and equity (n=46 LGUs)</c:v>
                </c:pt>
                <c:pt idx="3">
                  <c:v>Developing and seeking funding for Extension’s health-related work (n=44 LGUs)</c:v>
                </c:pt>
              </c:strCache>
            </c:strRef>
          </c:cat>
          <c:val>
            <c:numRef>
              <c:f>'REC 3'!$U$28:$X$28</c:f>
              <c:numCache>
                <c:formatCode>0%</c:formatCode>
                <c:ptCount val="4"/>
                <c:pt idx="0">
                  <c:v>4.4444444444444446E-2</c:v>
                </c:pt>
                <c:pt idx="1">
                  <c:v>0.21739130434782608</c:v>
                </c:pt>
                <c:pt idx="2">
                  <c:v>0.10869565217391304</c:v>
                </c:pt>
                <c:pt idx="3">
                  <c:v>2.2727272727272728E-2</c:v>
                </c:pt>
              </c:numCache>
            </c:numRef>
          </c:val>
          <c:extLst>
            <c:ext xmlns:c15="http://schemas.microsoft.com/office/drawing/2012/chart" uri="{02D57815-91ED-43cb-92C2-25804820EDAC}">
              <c15:datalabelsRange>
                <c15:f>'REC 3'!$U$33:$X$33</c15:f>
                <c15:dlblRangeCache>
                  <c:ptCount val="4"/>
                  <c:pt idx="0">
                    <c:v>2</c:v>
                  </c:pt>
                  <c:pt idx="1">
                    <c:v>10</c:v>
                  </c:pt>
                  <c:pt idx="2">
                    <c:v>5</c:v>
                  </c:pt>
                  <c:pt idx="3">
                    <c:v>1</c:v>
                  </c:pt>
                </c15:dlblRangeCache>
              </c15:datalabelsRange>
            </c:ext>
            <c:ext xmlns:c16="http://schemas.microsoft.com/office/drawing/2014/chart" uri="{C3380CC4-5D6E-409C-BE32-E72D297353CC}">
              <c16:uniqueId val="{00000013-0C96-4493-AE29-E25946625DB7}"/>
            </c:ext>
          </c:extLst>
        </c:ser>
        <c:ser>
          <c:idx val="4"/>
          <c:order val="4"/>
          <c:tx>
            <c:strRef>
              <c:f>'REC 3'!$T$29</c:f>
              <c:strCache>
                <c:ptCount val="1"/>
                <c:pt idx="0">
                  <c:v>1 - Not in place or does not happen</c:v>
                </c:pt>
              </c:strCache>
            </c:strRef>
          </c:tx>
          <c:spPr>
            <a:solidFill>
              <a:schemeClr val="bg1">
                <a:lumMod val="75000"/>
              </a:schemeClr>
            </a:solidFill>
            <a:ln>
              <a:noFill/>
            </a:ln>
            <a:effectLst/>
          </c:spPr>
          <c:invertIfNegative val="0"/>
          <c:dLbls>
            <c:dLbl>
              <c:idx val="0"/>
              <c:tx>
                <c:rich>
                  <a:bodyPr/>
                  <a:lstStyle/>
                  <a:p>
                    <a:fld id="{F89B6501-FD2A-4355-856D-6EAD8B43FC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C96-4493-AE29-E25946625DB7}"/>
                </c:ext>
              </c:extLst>
            </c:dLbl>
            <c:dLbl>
              <c:idx val="1"/>
              <c:tx>
                <c:rich>
                  <a:bodyPr/>
                  <a:lstStyle/>
                  <a:p>
                    <a:fld id="{639E4113-8067-4842-A6E4-0D91C25BB5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C96-4493-AE29-E25946625DB7}"/>
                </c:ext>
              </c:extLst>
            </c:dLbl>
            <c:dLbl>
              <c:idx val="2"/>
              <c:tx>
                <c:rich>
                  <a:bodyPr/>
                  <a:lstStyle/>
                  <a:p>
                    <a:fld id="{07BE6157-527F-44B2-A646-A7DAADA470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C96-4493-AE29-E25946625DB7}"/>
                </c:ext>
              </c:extLst>
            </c:dLbl>
            <c:dLbl>
              <c:idx val="3"/>
              <c:tx>
                <c:rich>
                  <a:bodyPr/>
                  <a:lstStyle/>
                  <a:p>
                    <a:fld id="{521B502F-799C-4995-8A35-F92DBC79A3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C96-4493-AE29-E25946625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'REC 3'!$U$24:$X$24</c:f>
              <c:strCache>
                <c:ptCount val="4"/>
                <c:pt idx="0">
                  <c:v>Increasing the number and resourcing of Extension positions explicitly related to health (n=45 LGUs)</c:v>
                </c:pt>
                <c:pt idx="1">
                  <c:v>Encouraging and rewarding the work of Extension professionals who engage in focused activities to address health inequities (n=46 LGUs)</c:v>
                </c:pt>
                <c:pt idx="2">
                  <c:v>Providing professional development to support Extension’s work related to health and equity (n=46 LGUs)</c:v>
                </c:pt>
                <c:pt idx="3">
                  <c:v>Developing and seeking funding for Extension’s health-related work (n=44 LGUs)</c:v>
                </c:pt>
              </c:strCache>
            </c:strRef>
          </c:cat>
          <c:val>
            <c:numRef>
              <c:f>'REC 3'!$U$29:$X$29</c:f>
              <c:numCache>
                <c:formatCode>0%</c:formatCode>
                <c:ptCount val="4"/>
                <c:pt idx="0">
                  <c:v>6.6666666666666666E-2</c:v>
                </c:pt>
                <c:pt idx="1">
                  <c:v>4.3478260869565216E-2</c:v>
                </c:pt>
                <c:pt idx="2">
                  <c:v>4.3478260869565216E-2</c:v>
                </c:pt>
                <c:pt idx="3">
                  <c:v>6.8181818181818177E-2</c:v>
                </c:pt>
              </c:numCache>
            </c:numRef>
          </c:val>
          <c:extLst>
            <c:ext xmlns:c15="http://schemas.microsoft.com/office/drawing/2012/chart" uri="{02D57815-91ED-43cb-92C2-25804820EDAC}">
              <c15:datalabelsRange>
                <c15:f>'REC 3'!$U$34:$X$34</c15:f>
                <c15:dlblRangeCache>
                  <c:ptCount val="4"/>
                  <c:pt idx="0">
                    <c:v>3</c:v>
                  </c:pt>
                  <c:pt idx="1">
                    <c:v>2</c:v>
                  </c:pt>
                  <c:pt idx="2">
                    <c:v>2</c:v>
                  </c:pt>
                  <c:pt idx="3">
                    <c:v>3</c:v>
                  </c:pt>
                </c15:dlblRangeCache>
              </c15:datalabelsRange>
            </c:ext>
            <c:ext xmlns:c16="http://schemas.microsoft.com/office/drawing/2014/chart" uri="{C3380CC4-5D6E-409C-BE32-E72D297353CC}">
              <c16:uniqueId val="{00000018-0C96-4493-AE29-E25946625DB7}"/>
            </c:ext>
          </c:extLst>
        </c:ser>
        <c:dLbls>
          <c:showLegendKey val="0"/>
          <c:showVal val="0"/>
          <c:showCatName val="0"/>
          <c:showSerName val="0"/>
          <c:showPercent val="0"/>
          <c:showBubbleSize val="0"/>
        </c:dLbls>
        <c:gapWidth val="150"/>
        <c:overlap val="100"/>
        <c:axId val="1141533968"/>
        <c:axId val="1708041920"/>
      </c:barChart>
      <c:catAx>
        <c:axId val="114153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08041920"/>
        <c:crosses val="autoZero"/>
        <c:auto val="1"/>
        <c:lblAlgn val="ctr"/>
        <c:lblOffset val="100"/>
        <c:noMultiLvlLbl val="0"/>
      </c:catAx>
      <c:valAx>
        <c:axId val="1708041920"/>
        <c:scaling>
          <c:orientation val="minMax"/>
          <c:max val="1"/>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41533968"/>
        <c:crosses val="autoZero"/>
        <c:crossBetween val="between"/>
        <c:majorUnit val="0.5"/>
      </c:valAx>
      <c:spPr>
        <a:noFill/>
        <a:ln>
          <a:noFill/>
        </a:ln>
        <a:effectLst/>
      </c:spPr>
    </c:plotArea>
    <c:legend>
      <c:legendPos val="b"/>
      <c:layout>
        <c:manualLayout>
          <c:xMode val="edge"/>
          <c:yMode val="edge"/>
          <c:x val="2.1891979411664451E-2"/>
          <c:y val="0.74610301483377572"/>
          <c:w val="0.95628703816081873"/>
          <c:h val="0.190227978353781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77493314043702"/>
          <c:y val="0.11579712033197062"/>
          <c:w val="0.79107466305001661"/>
          <c:h val="0.70115521389714031"/>
        </c:manualLayout>
      </c:layout>
      <c:barChart>
        <c:barDir val="bar"/>
        <c:grouping val="stacked"/>
        <c:varyColors val="0"/>
        <c:ser>
          <c:idx val="0"/>
          <c:order val="0"/>
          <c:tx>
            <c:strRef>
              <c:f>FUNDING!$S$7</c:f>
              <c:strCache>
                <c:ptCount val="1"/>
                <c:pt idx="0">
                  <c:v>Significantly increased</c:v>
                </c:pt>
              </c:strCache>
            </c:strRef>
          </c:tx>
          <c:spPr>
            <a:solidFill>
              <a:schemeClr val="accent6"/>
            </a:solidFill>
            <a:ln>
              <a:noFill/>
            </a:ln>
            <a:effectLst/>
          </c:spPr>
          <c:invertIfNegative val="0"/>
          <c:dLbls>
            <c:dLbl>
              <c:idx val="0"/>
              <c:tx>
                <c:rich>
                  <a:bodyPr/>
                  <a:lstStyle/>
                  <a:p>
                    <a:fld id="{4AB83C4A-8F1A-42C0-A4D4-97BC10463C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145-4CD1-BF0B-91889855A266}"/>
                </c:ext>
              </c:extLst>
            </c:dLbl>
            <c:dLbl>
              <c:idx val="1"/>
              <c:tx>
                <c:rich>
                  <a:bodyPr/>
                  <a:lstStyle/>
                  <a:p>
                    <a:fld id="{4CCF8743-145E-429C-9256-372BF89BEBF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145-4CD1-BF0B-91889855A2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FUNDING!$T$6:$U$6</c:f>
              <c:strCache>
                <c:ptCount val="2"/>
                <c:pt idx="0">
                  <c:v>External Funding (n=50 LGUs)</c:v>
                </c:pt>
                <c:pt idx="1">
                  <c:v>Internal Funding (n=49 LGUs)</c:v>
                </c:pt>
              </c:strCache>
            </c:strRef>
          </c:cat>
          <c:val>
            <c:numRef>
              <c:f>FUNDING!$T$7:$U$7</c:f>
              <c:numCache>
                <c:formatCode>0%</c:formatCode>
                <c:ptCount val="2"/>
                <c:pt idx="0">
                  <c:v>0.36</c:v>
                </c:pt>
                <c:pt idx="1">
                  <c:v>0.12244897959183673</c:v>
                </c:pt>
              </c:numCache>
            </c:numRef>
          </c:val>
          <c:extLst>
            <c:ext xmlns:c15="http://schemas.microsoft.com/office/drawing/2012/chart" uri="{02D57815-91ED-43cb-92C2-25804820EDAC}">
              <c15:datalabelsRange>
                <c15:f>FUNDING!$T$12:$U$12</c15:f>
                <c15:dlblRangeCache>
                  <c:ptCount val="2"/>
                  <c:pt idx="0">
                    <c:v>18</c:v>
                  </c:pt>
                  <c:pt idx="1">
                    <c:v>6</c:v>
                  </c:pt>
                </c15:dlblRangeCache>
              </c15:datalabelsRange>
            </c:ext>
            <c:ext xmlns:c16="http://schemas.microsoft.com/office/drawing/2014/chart" uri="{C3380CC4-5D6E-409C-BE32-E72D297353CC}">
              <c16:uniqueId val="{00000002-0145-4CD1-BF0B-91889855A266}"/>
            </c:ext>
          </c:extLst>
        </c:ser>
        <c:ser>
          <c:idx val="1"/>
          <c:order val="1"/>
          <c:tx>
            <c:strRef>
              <c:f>FUNDING!$S$8</c:f>
              <c:strCache>
                <c:ptCount val="1"/>
                <c:pt idx="0">
                  <c:v>Somewhat increased</c:v>
                </c:pt>
              </c:strCache>
            </c:strRef>
          </c:tx>
          <c:spPr>
            <a:solidFill>
              <a:srgbClr val="B5D444"/>
            </a:solidFill>
            <a:ln>
              <a:noFill/>
            </a:ln>
            <a:effectLst/>
          </c:spPr>
          <c:invertIfNegative val="0"/>
          <c:dLbls>
            <c:dLbl>
              <c:idx val="0"/>
              <c:tx>
                <c:rich>
                  <a:bodyPr/>
                  <a:lstStyle/>
                  <a:p>
                    <a:fld id="{4E47B2F8-CA81-4754-8D36-B5436C07A5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145-4CD1-BF0B-91889855A266}"/>
                </c:ext>
              </c:extLst>
            </c:dLbl>
            <c:dLbl>
              <c:idx val="1"/>
              <c:tx>
                <c:rich>
                  <a:bodyPr/>
                  <a:lstStyle/>
                  <a:p>
                    <a:fld id="{E62B1D05-D486-46BF-AA2A-6B6108D9F0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145-4CD1-BF0B-91889855A2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FUNDING!$T$6:$U$6</c:f>
              <c:strCache>
                <c:ptCount val="2"/>
                <c:pt idx="0">
                  <c:v>External Funding (n=50 LGUs)</c:v>
                </c:pt>
                <c:pt idx="1">
                  <c:v>Internal Funding (n=49 LGUs)</c:v>
                </c:pt>
              </c:strCache>
            </c:strRef>
          </c:cat>
          <c:val>
            <c:numRef>
              <c:f>FUNDING!$T$8:$U$8</c:f>
              <c:numCache>
                <c:formatCode>0%</c:formatCode>
                <c:ptCount val="2"/>
                <c:pt idx="0">
                  <c:v>0.46</c:v>
                </c:pt>
                <c:pt idx="1">
                  <c:v>0.34693877551020408</c:v>
                </c:pt>
              </c:numCache>
            </c:numRef>
          </c:val>
          <c:extLst>
            <c:ext xmlns:c15="http://schemas.microsoft.com/office/drawing/2012/chart" uri="{02D57815-91ED-43cb-92C2-25804820EDAC}">
              <c15:datalabelsRange>
                <c15:f>FUNDING!$T$13:$U$13</c15:f>
                <c15:dlblRangeCache>
                  <c:ptCount val="2"/>
                  <c:pt idx="0">
                    <c:v>23</c:v>
                  </c:pt>
                  <c:pt idx="1">
                    <c:v>17</c:v>
                  </c:pt>
                </c15:dlblRangeCache>
              </c15:datalabelsRange>
            </c:ext>
            <c:ext xmlns:c16="http://schemas.microsoft.com/office/drawing/2014/chart" uri="{C3380CC4-5D6E-409C-BE32-E72D297353CC}">
              <c16:uniqueId val="{00000005-0145-4CD1-BF0B-91889855A266}"/>
            </c:ext>
          </c:extLst>
        </c:ser>
        <c:ser>
          <c:idx val="2"/>
          <c:order val="2"/>
          <c:tx>
            <c:strRef>
              <c:f>FUNDING!$S$9</c:f>
              <c:strCache>
                <c:ptCount val="1"/>
                <c:pt idx="0">
                  <c:v>No change</c:v>
                </c:pt>
              </c:strCache>
            </c:strRef>
          </c:tx>
          <c:spPr>
            <a:solidFill>
              <a:srgbClr val="5BCED7"/>
            </a:solidFill>
            <a:ln>
              <a:noFill/>
            </a:ln>
            <a:effectLst/>
          </c:spPr>
          <c:invertIfNegative val="0"/>
          <c:dLbls>
            <c:dLbl>
              <c:idx val="0"/>
              <c:tx>
                <c:rich>
                  <a:bodyPr/>
                  <a:lstStyle/>
                  <a:p>
                    <a:fld id="{9B0F66AF-3EAE-4533-8ABB-9DE7F1FD82E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145-4CD1-BF0B-91889855A266}"/>
                </c:ext>
              </c:extLst>
            </c:dLbl>
            <c:dLbl>
              <c:idx val="1"/>
              <c:tx>
                <c:rich>
                  <a:bodyPr/>
                  <a:lstStyle/>
                  <a:p>
                    <a:fld id="{EA83069F-DDAB-453B-9BE7-1F099DE35F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145-4CD1-BF0B-91889855A2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FUNDING!$T$6:$U$6</c:f>
              <c:strCache>
                <c:ptCount val="2"/>
                <c:pt idx="0">
                  <c:v>External Funding (n=50 LGUs)</c:v>
                </c:pt>
                <c:pt idx="1">
                  <c:v>Internal Funding (n=49 LGUs)</c:v>
                </c:pt>
              </c:strCache>
            </c:strRef>
          </c:cat>
          <c:val>
            <c:numRef>
              <c:f>FUNDING!$T$9:$U$9</c:f>
              <c:numCache>
                <c:formatCode>0%</c:formatCode>
                <c:ptCount val="2"/>
                <c:pt idx="0">
                  <c:v>0.16</c:v>
                </c:pt>
                <c:pt idx="1">
                  <c:v>0.38775510204081631</c:v>
                </c:pt>
              </c:numCache>
            </c:numRef>
          </c:val>
          <c:extLst>
            <c:ext xmlns:c15="http://schemas.microsoft.com/office/drawing/2012/chart" uri="{02D57815-91ED-43cb-92C2-25804820EDAC}">
              <c15:datalabelsRange>
                <c15:f>FUNDING!$T$14:$U$14</c15:f>
                <c15:dlblRangeCache>
                  <c:ptCount val="2"/>
                  <c:pt idx="0">
                    <c:v>8</c:v>
                  </c:pt>
                  <c:pt idx="1">
                    <c:v>19</c:v>
                  </c:pt>
                </c15:dlblRangeCache>
              </c15:datalabelsRange>
            </c:ext>
            <c:ext xmlns:c16="http://schemas.microsoft.com/office/drawing/2014/chart" uri="{C3380CC4-5D6E-409C-BE32-E72D297353CC}">
              <c16:uniqueId val="{00000008-0145-4CD1-BF0B-91889855A266}"/>
            </c:ext>
          </c:extLst>
        </c:ser>
        <c:ser>
          <c:idx val="3"/>
          <c:order val="3"/>
          <c:tx>
            <c:strRef>
              <c:f>FUNDING!$S$10</c:f>
              <c:strCache>
                <c:ptCount val="1"/>
                <c:pt idx="0">
                  <c:v>Somewhat decreased</c:v>
                </c:pt>
              </c:strCache>
            </c:strRef>
          </c:tx>
          <c:spPr>
            <a:solidFill>
              <a:schemeClr val="accent2"/>
            </a:solidFill>
            <a:ln>
              <a:noFill/>
            </a:ln>
            <a:effectLst/>
          </c:spPr>
          <c:invertIfNegative val="0"/>
          <c:dLbls>
            <c:dLbl>
              <c:idx val="0"/>
              <c:tx>
                <c:rich>
                  <a:bodyPr/>
                  <a:lstStyle/>
                  <a:p>
                    <a:fld id="{BD8FD30A-7867-4CF3-838E-0B161D12F9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145-4CD1-BF0B-91889855A266}"/>
                </c:ext>
              </c:extLst>
            </c:dLbl>
            <c:dLbl>
              <c:idx val="1"/>
              <c:tx>
                <c:rich>
                  <a:bodyPr/>
                  <a:lstStyle/>
                  <a:p>
                    <a:fld id="{EC4296CF-638E-4FD9-97A0-C7344D1466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145-4CD1-BF0B-91889855A2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FUNDING!$T$6:$U$6</c:f>
              <c:strCache>
                <c:ptCount val="2"/>
                <c:pt idx="0">
                  <c:v>External Funding (n=50 LGUs)</c:v>
                </c:pt>
                <c:pt idx="1">
                  <c:v>Internal Funding (n=49 LGUs)</c:v>
                </c:pt>
              </c:strCache>
            </c:strRef>
          </c:cat>
          <c:val>
            <c:numRef>
              <c:f>FUNDING!$T$10:$U$10</c:f>
              <c:numCache>
                <c:formatCode>0%</c:formatCode>
                <c:ptCount val="2"/>
                <c:pt idx="0">
                  <c:v>0.02</c:v>
                </c:pt>
                <c:pt idx="1">
                  <c:v>0.10204081632653061</c:v>
                </c:pt>
              </c:numCache>
            </c:numRef>
          </c:val>
          <c:extLst>
            <c:ext xmlns:c15="http://schemas.microsoft.com/office/drawing/2012/chart" uri="{02D57815-91ED-43cb-92C2-25804820EDAC}">
              <c15:datalabelsRange>
                <c15:f>FUNDING!$T$15:$U$15</c15:f>
                <c15:dlblRangeCache>
                  <c:ptCount val="2"/>
                  <c:pt idx="0">
                    <c:v>1</c:v>
                  </c:pt>
                  <c:pt idx="1">
                    <c:v>5</c:v>
                  </c:pt>
                </c15:dlblRangeCache>
              </c15:datalabelsRange>
            </c:ext>
            <c:ext xmlns:c16="http://schemas.microsoft.com/office/drawing/2014/chart" uri="{C3380CC4-5D6E-409C-BE32-E72D297353CC}">
              <c16:uniqueId val="{0000000B-0145-4CD1-BF0B-91889855A266}"/>
            </c:ext>
          </c:extLst>
        </c:ser>
        <c:ser>
          <c:idx val="4"/>
          <c:order val="4"/>
          <c:tx>
            <c:strRef>
              <c:f>FUNDING!$S$11</c:f>
              <c:strCache>
                <c:ptCount val="1"/>
                <c:pt idx="0">
                  <c:v>Significantly decreased</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0145-4CD1-BF0B-91889855A266}"/>
                </c:ext>
              </c:extLst>
            </c:dLbl>
            <c:dLbl>
              <c:idx val="1"/>
              <c:tx>
                <c:rich>
                  <a:bodyPr/>
                  <a:lstStyle/>
                  <a:p>
                    <a:fld id="{B9E121C8-8166-4D56-B685-AC173905B9D1}" type="CELLRANGE">
                      <a:rPr lang="en-US"/>
                      <a:pPr/>
                      <a:t>[CELLRANGE]</a:t>
                    </a:fld>
                    <a:r>
                      <a:rPr lang="en-US"/>
                      <a:t>2</a:t>
                    </a:r>
                  </a:p>
                </c:rich>
              </c:tx>
              <c:showLegendKey val="0"/>
              <c:showVal val="0"/>
              <c:showCatName val="0"/>
              <c:showSerName val="0"/>
              <c:showPercent val="0"/>
              <c:showBubbleSize val="0"/>
              <c:extLst>
                <c:ext xmlns:c15="http://schemas.microsoft.com/office/drawing/2012/chart" uri="{CE6537A1-D6FC-4f65-9D91-7224C49458BB}">
                  <c15:layout>
                    <c:manualLayout>
                      <c:w val="9.2519390566572823E-2"/>
                      <c:h val="6.0310621815670179E-2"/>
                    </c:manualLayout>
                  </c15:layout>
                  <c15:dlblFieldTable/>
                  <c15:showDataLabelsRange val="1"/>
                </c:ext>
                <c:ext xmlns:c16="http://schemas.microsoft.com/office/drawing/2014/chart" uri="{C3380CC4-5D6E-409C-BE32-E72D297353CC}">
                  <c16:uniqueId val="{0000000D-0145-4CD1-BF0B-91889855A26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FUNDING!$T$6:$U$6</c:f>
              <c:strCache>
                <c:ptCount val="2"/>
                <c:pt idx="0">
                  <c:v>External Funding (n=50 LGUs)</c:v>
                </c:pt>
                <c:pt idx="1">
                  <c:v>Internal Funding (n=49 LGUs)</c:v>
                </c:pt>
              </c:strCache>
            </c:strRef>
          </c:cat>
          <c:val>
            <c:numRef>
              <c:f>FUNDING!$T$11:$U$11</c:f>
              <c:numCache>
                <c:formatCode>0%</c:formatCode>
                <c:ptCount val="2"/>
                <c:pt idx="0">
                  <c:v>0</c:v>
                </c:pt>
                <c:pt idx="1">
                  <c:v>4.0816326530612242E-2</c:v>
                </c:pt>
              </c:numCache>
            </c:numRef>
          </c:val>
          <c:extLst>
            <c:ext xmlns:c15="http://schemas.microsoft.com/office/drawing/2012/chart" uri="{02D57815-91ED-43cb-92C2-25804820EDAC}">
              <c15:datalabelsRange>
                <c15:f>FUNDING!$T$17:$U$17</c15:f>
                <c15:dlblRangeCache>
                  <c:ptCount val="2"/>
                </c15:dlblRangeCache>
              </c15:datalabelsRange>
            </c:ext>
            <c:ext xmlns:c16="http://schemas.microsoft.com/office/drawing/2014/chart" uri="{C3380CC4-5D6E-409C-BE32-E72D297353CC}">
              <c16:uniqueId val="{0000000E-0145-4CD1-BF0B-91889855A266}"/>
            </c:ext>
          </c:extLst>
        </c:ser>
        <c:dLbls>
          <c:showLegendKey val="0"/>
          <c:showVal val="0"/>
          <c:showCatName val="0"/>
          <c:showSerName val="0"/>
          <c:showPercent val="0"/>
          <c:showBubbleSize val="0"/>
        </c:dLbls>
        <c:gapWidth val="80"/>
        <c:overlap val="100"/>
        <c:axId val="699505872"/>
        <c:axId val="560000576"/>
      </c:barChart>
      <c:catAx>
        <c:axId val="69950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0000576"/>
        <c:crosses val="autoZero"/>
        <c:auto val="1"/>
        <c:lblAlgn val="ctr"/>
        <c:lblOffset val="100"/>
        <c:noMultiLvlLbl val="0"/>
      </c:catAx>
      <c:valAx>
        <c:axId val="560000576"/>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99505872"/>
        <c:crosses val="autoZero"/>
        <c:crossBetween val="between"/>
        <c:majorUnit val="0.5"/>
      </c:valAx>
      <c:spPr>
        <a:noFill/>
        <a:ln>
          <a:noFill/>
        </a:ln>
        <a:effectLst>
          <a:glow rad="12700">
            <a:schemeClr val="accent1">
              <a:alpha val="40000"/>
            </a:schemeClr>
          </a:glow>
          <a:outerShdw blurRad="50800" dist="50800" dir="1200000" sx="3000" sy="3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53681913251343438"/>
          <c:y val="0.10499226296014963"/>
          <c:w val="0.39384236318725996"/>
          <c:h val="0.86103965196450771"/>
        </c:manualLayout>
      </c:layout>
      <c:barChart>
        <c:barDir val="bar"/>
        <c:grouping val="clustered"/>
        <c:varyColors val="0"/>
        <c:ser>
          <c:idx val="0"/>
          <c:order val="0"/>
          <c:spPr>
            <a:solidFill>
              <a:schemeClr val="accent1">
                <a:lumMod val="75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28-40B8-8589-6ACB7C7F907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28-40B8-8589-6ACB7C7F9074}"/>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28-40B8-8589-6ACB7C7F9074}"/>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28-40B8-8589-6ACB7C7F9074}"/>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28-40B8-8589-6ACB7C7F9074}"/>
                </c:ext>
              </c:extLst>
            </c:dLbl>
            <c:dLbl>
              <c:idx val="5"/>
              <c:layout>
                <c:manualLayout>
                  <c:x val="-8.6390402470640469E-3"/>
                  <c:y val="2.4315021528520059E-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28-40B8-8589-6ACB7C7F907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LEADERSHIP!$X$4:$X$9</c:f>
              <c:strCache>
                <c:ptCount val="6"/>
                <c:pt idx="0">
                  <c:v>Health and well-being is generally thought of as being a part of the Family and Consumer Sciences program area. </c:v>
                </c:pt>
                <c:pt idx="1">
                  <c:v>We have a dedicated unit/ center within Cooperative Extension which focuses on health and well-being </c:v>
                </c:pt>
                <c:pt idx="2">
                  <c:v>Other*</c:v>
                </c:pt>
                <c:pt idx="3">
                  <c:v>All program areas contribute to health and well-being, but with no formal leadership. </c:v>
                </c:pt>
                <c:pt idx="4">
                  <c:v>We have an individual who coordinates health and well-being across all of Cooperative Extension. </c:v>
                </c:pt>
                <c:pt idx="5">
                  <c:v>A committee, task force, or work group collaboratively leads health and well-being work across all program areas. </c:v>
                </c:pt>
              </c:strCache>
            </c:strRef>
          </c:cat>
          <c:val>
            <c:numRef>
              <c:f>LEADERSHIP!$Y$4:$Y$9</c:f>
              <c:numCache>
                <c:formatCode>0%</c:formatCode>
                <c:ptCount val="6"/>
                <c:pt idx="0">
                  <c:v>0.48</c:v>
                </c:pt>
                <c:pt idx="1">
                  <c:v>0.2</c:v>
                </c:pt>
                <c:pt idx="2">
                  <c:v>0.12</c:v>
                </c:pt>
                <c:pt idx="3">
                  <c:v>0.12</c:v>
                </c:pt>
                <c:pt idx="4">
                  <c:v>0.06</c:v>
                </c:pt>
                <c:pt idx="5">
                  <c:v>0.02</c:v>
                </c:pt>
              </c:numCache>
            </c:numRef>
          </c:val>
          <c:extLst>
            <c:ext xmlns:c16="http://schemas.microsoft.com/office/drawing/2014/chart" uri="{C3380CC4-5D6E-409C-BE32-E72D297353CC}">
              <c16:uniqueId val="{00000006-6428-40B8-8589-6ACB7C7F9074}"/>
            </c:ext>
          </c:extLst>
        </c:ser>
        <c:dLbls>
          <c:showLegendKey val="0"/>
          <c:showVal val="0"/>
          <c:showCatName val="0"/>
          <c:showSerName val="0"/>
          <c:showPercent val="0"/>
          <c:showBubbleSize val="0"/>
        </c:dLbls>
        <c:gapWidth val="92"/>
        <c:axId val="189821552"/>
        <c:axId val="213956704"/>
      </c:barChart>
      <c:catAx>
        <c:axId val="18982155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956704"/>
        <c:crosses val="autoZero"/>
        <c:auto val="1"/>
        <c:lblAlgn val="ctr"/>
        <c:lblOffset val="100"/>
        <c:noMultiLvlLbl val="0"/>
      </c:catAx>
      <c:valAx>
        <c:axId val="213956704"/>
        <c:scaling>
          <c:orientation val="minMax"/>
          <c:max val="0.5"/>
        </c:scaling>
        <c:delete val="0"/>
        <c:axPos val="t"/>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82155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52580454745083"/>
          <c:y val="0.1251226575401479"/>
          <c:w val="0.58385722430625786"/>
          <c:h val="0.7337764789122343"/>
        </c:manualLayout>
      </c:layout>
      <c:barChart>
        <c:barDir val="bar"/>
        <c:grouping val="stacked"/>
        <c:varyColors val="0"/>
        <c:ser>
          <c:idx val="0"/>
          <c:order val="0"/>
          <c:tx>
            <c:strRef>
              <c:f>STAFF!$U$46</c:f>
              <c:strCache>
                <c:ptCount val="1"/>
                <c:pt idx="0">
                  <c:v>Increased</c:v>
                </c:pt>
              </c:strCache>
            </c:strRef>
          </c:tx>
          <c:spPr>
            <a:solidFill>
              <a:srgbClr val="70AD47"/>
            </a:solidFill>
            <a:ln>
              <a:noFill/>
            </a:ln>
            <a:effectLst/>
          </c:spPr>
          <c:invertIfNegative val="0"/>
          <c:dLbls>
            <c:dLbl>
              <c:idx val="0"/>
              <c:tx>
                <c:rich>
                  <a:bodyPr/>
                  <a:lstStyle/>
                  <a:p>
                    <a:fld id="{B48934A7-456E-4AA7-87D6-A6023A78E6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E8A-4EDC-8D78-1EF834381F2B}"/>
                </c:ext>
              </c:extLst>
            </c:dLbl>
            <c:dLbl>
              <c:idx val="1"/>
              <c:tx>
                <c:rich>
                  <a:bodyPr/>
                  <a:lstStyle/>
                  <a:p>
                    <a:fld id="{CB0FE140-6637-4FAD-85D8-98B26AF217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E8A-4EDC-8D78-1EF834381F2B}"/>
                </c:ext>
              </c:extLst>
            </c:dLbl>
            <c:dLbl>
              <c:idx val="2"/>
              <c:layout>
                <c:manualLayout>
                  <c:x val="4.1445940818823817E-3"/>
                  <c:y val="-5.0254241197786736E-3"/>
                </c:manualLayout>
              </c:layout>
              <c:tx>
                <c:rich>
                  <a:bodyPr/>
                  <a:lstStyle/>
                  <a:p>
                    <a:fld id="{644108D1-52A0-4529-9ED8-B1009BB2FD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E8A-4EDC-8D78-1EF834381F2B}"/>
                </c:ext>
              </c:extLst>
            </c:dLbl>
            <c:dLbl>
              <c:idx val="3"/>
              <c:tx>
                <c:rich>
                  <a:bodyPr/>
                  <a:lstStyle/>
                  <a:p>
                    <a:fld id="{CB8EF837-8D17-4477-BA17-52A2BDF6F0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E8A-4EDC-8D78-1EF834381F2B}"/>
                </c:ext>
              </c:extLst>
            </c:dLbl>
            <c:dLbl>
              <c:idx val="4"/>
              <c:tx>
                <c:rich>
                  <a:bodyPr/>
                  <a:lstStyle/>
                  <a:p>
                    <a:fld id="{C955C114-1E9E-4EFC-837E-3B74569B14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E8A-4EDC-8D78-1EF834381F2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STAFF!$V$45:$Z$45</c:f>
              <c:strCache>
                <c:ptCount val="5"/>
                <c:pt idx="0">
                  <c:v>Interns and practicum students (n=47)</c:v>
                </c:pt>
                <c:pt idx="1">
                  <c:v>AmeriCorps volunteer positions (n=46)</c:v>
                </c:pt>
                <c:pt idx="2">
                  <c:v>County-level postitions (n=47)</c:v>
                </c:pt>
                <c:pt idx="3">
                  <c:v>District/regional-level positions (n=46)</c:v>
                </c:pt>
                <c:pt idx="4">
                  <c:v>State-level positions (n=47)</c:v>
                </c:pt>
              </c:strCache>
            </c:strRef>
          </c:cat>
          <c:val>
            <c:numRef>
              <c:f>STAFF!$V$46:$Z$46</c:f>
              <c:numCache>
                <c:formatCode>0%</c:formatCode>
                <c:ptCount val="5"/>
                <c:pt idx="0">
                  <c:v>0.55319148936170215</c:v>
                </c:pt>
                <c:pt idx="1">
                  <c:v>0.15217391304347827</c:v>
                </c:pt>
                <c:pt idx="2">
                  <c:v>0.38297872340425532</c:v>
                </c:pt>
                <c:pt idx="3">
                  <c:v>0.2608695652173913</c:v>
                </c:pt>
                <c:pt idx="4">
                  <c:v>0.55319148936170215</c:v>
                </c:pt>
              </c:numCache>
            </c:numRef>
          </c:val>
          <c:extLst>
            <c:ext xmlns:c15="http://schemas.microsoft.com/office/drawing/2012/chart" uri="{02D57815-91ED-43cb-92C2-25804820EDAC}">
              <c15:datalabelsRange>
                <c15:f>STAFF!$V$50:$Z$50</c15:f>
                <c15:dlblRangeCache>
                  <c:ptCount val="5"/>
                  <c:pt idx="0">
                    <c:v>26</c:v>
                  </c:pt>
                  <c:pt idx="1">
                    <c:v>7</c:v>
                  </c:pt>
                  <c:pt idx="2">
                    <c:v>18</c:v>
                  </c:pt>
                  <c:pt idx="3">
                    <c:v>12</c:v>
                  </c:pt>
                  <c:pt idx="4">
                    <c:v>26</c:v>
                  </c:pt>
                </c15:dlblRangeCache>
              </c15:datalabelsRange>
            </c:ext>
            <c:ext xmlns:c16="http://schemas.microsoft.com/office/drawing/2014/chart" uri="{C3380CC4-5D6E-409C-BE32-E72D297353CC}">
              <c16:uniqueId val="{00000005-CE8A-4EDC-8D78-1EF834381F2B}"/>
            </c:ext>
          </c:extLst>
        </c:ser>
        <c:ser>
          <c:idx val="2"/>
          <c:order val="2"/>
          <c:tx>
            <c:strRef>
              <c:f>STAFF!$U$47</c:f>
              <c:strCache>
                <c:ptCount val="1"/>
                <c:pt idx="0">
                  <c:v>No change</c:v>
                </c:pt>
              </c:strCache>
            </c:strRef>
          </c:tx>
          <c:spPr>
            <a:solidFill>
              <a:srgbClr val="5BCED7"/>
            </a:solidFill>
            <a:ln>
              <a:noFill/>
            </a:ln>
            <a:effectLst/>
          </c:spPr>
          <c:invertIfNegative val="0"/>
          <c:dLbls>
            <c:dLbl>
              <c:idx val="0"/>
              <c:tx>
                <c:rich>
                  <a:bodyPr/>
                  <a:lstStyle/>
                  <a:p>
                    <a:fld id="{6FDDCAA9-148C-464C-8971-BBA87EDF262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E8A-4EDC-8D78-1EF834381F2B}"/>
                </c:ext>
              </c:extLst>
            </c:dLbl>
            <c:dLbl>
              <c:idx val="1"/>
              <c:tx>
                <c:rich>
                  <a:bodyPr/>
                  <a:lstStyle/>
                  <a:p>
                    <a:fld id="{C544F7B2-83E4-4D28-9D4B-AB8C0A5920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E8A-4EDC-8D78-1EF834381F2B}"/>
                </c:ext>
              </c:extLst>
            </c:dLbl>
            <c:dLbl>
              <c:idx val="2"/>
              <c:tx>
                <c:rich>
                  <a:bodyPr/>
                  <a:lstStyle/>
                  <a:p>
                    <a:fld id="{0E0D7F1A-91C6-4A5D-9B74-58B74ACFA5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E8A-4EDC-8D78-1EF834381F2B}"/>
                </c:ext>
              </c:extLst>
            </c:dLbl>
            <c:dLbl>
              <c:idx val="3"/>
              <c:tx>
                <c:rich>
                  <a:bodyPr/>
                  <a:lstStyle/>
                  <a:p>
                    <a:fld id="{5D10AB59-F0F7-41DF-B6B6-8273B27263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E8A-4EDC-8D78-1EF834381F2B}"/>
                </c:ext>
              </c:extLst>
            </c:dLbl>
            <c:dLbl>
              <c:idx val="4"/>
              <c:tx>
                <c:rich>
                  <a:bodyPr/>
                  <a:lstStyle/>
                  <a:p>
                    <a:fld id="{96F55AA1-4657-4407-83F2-8EE9BCDF3E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E8A-4EDC-8D78-1EF834381F2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STAFF!$V$45:$Z$45</c:f>
              <c:strCache>
                <c:ptCount val="5"/>
                <c:pt idx="0">
                  <c:v>Interns and practicum students (n=47)</c:v>
                </c:pt>
                <c:pt idx="1">
                  <c:v>AmeriCorps volunteer positions (n=46)</c:v>
                </c:pt>
                <c:pt idx="2">
                  <c:v>County-level postitions (n=47)</c:v>
                </c:pt>
                <c:pt idx="3">
                  <c:v>District/regional-level positions (n=46)</c:v>
                </c:pt>
                <c:pt idx="4">
                  <c:v>State-level positions (n=47)</c:v>
                </c:pt>
              </c:strCache>
            </c:strRef>
          </c:cat>
          <c:val>
            <c:numRef>
              <c:f>STAFF!$V$47:$Z$47</c:f>
              <c:numCache>
                <c:formatCode>0%</c:formatCode>
                <c:ptCount val="5"/>
                <c:pt idx="0">
                  <c:v>0.25531914893617019</c:v>
                </c:pt>
                <c:pt idx="1">
                  <c:v>0.2391304347826087</c:v>
                </c:pt>
                <c:pt idx="2">
                  <c:v>0.36170212765957449</c:v>
                </c:pt>
                <c:pt idx="3">
                  <c:v>0.43478260869565216</c:v>
                </c:pt>
                <c:pt idx="4">
                  <c:v>0.27659574468085107</c:v>
                </c:pt>
              </c:numCache>
            </c:numRef>
          </c:val>
          <c:extLst>
            <c:ext xmlns:c15="http://schemas.microsoft.com/office/drawing/2012/chart" uri="{02D57815-91ED-43cb-92C2-25804820EDAC}">
              <c15:datalabelsRange>
                <c15:f>STAFF!$V$52:$Z$52</c15:f>
                <c15:dlblRangeCache>
                  <c:ptCount val="5"/>
                  <c:pt idx="0">
                    <c:v>12</c:v>
                  </c:pt>
                  <c:pt idx="1">
                    <c:v>11</c:v>
                  </c:pt>
                  <c:pt idx="2">
                    <c:v>17</c:v>
                  </c:pt>
                  <c:pt idx="3">
                    <c:v>20</c:v>
                  </c:pt>
                  <c:pt idx="4">
                    <c:v>13</c:v>
                  </c:pt>
                </c15:dlblRangeCache>
              </c15:datalabelsRange>
            </c:ext>
            <c:ext xmlns:c16="http://schemas.microsoft.com/office/drawing/2014/chart" uri="{C3380CC4-5D6E-409C-BE32-E72D297353CC}">
              <c16:uniqueId val="{0000000B-CE8A-4EDC-8D78-1EF834381F2B}"/>
            </c:ext>
          </c:extLst>
        </c:ser>
        <c:ser>
          <c:idx val="3"/>
          <c:order val="3"/>
          <c:tx>
            <c:strRef>
              <c:f>STAFF!$U$48</c:f>
              <c:strCache>
                <c:ptCount val="1"/>
                <c:pt idx="0">
                  <c:v>Decreased</c:v>
                </c:pt>
              </c:strCache>
            </c:strRef>
          </c:tx>
          <c:spPr>
            <a:solidFill>
              <a:schemeClr val="accent2"/>
            </a:solidFill>
            <a:ln>
              <a:noFill/>
            </a:ln>
            <a:effectLst/>
          </c:spPr>
          <c:invertIfNegative val="0"/>
          <c:dLbls>
            <c:dLbl>
              <c:idx val="0"/>
              <c:tx>
                <c:rich>
                  <a:bodyPr/>
                  <a:lstStyle/>
                  <a:p>
                    <a:fld id="{D3C37B5B-4324-4557-9C37-646994DEE1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E8A-4EDC-8D78-1EF834381F2B}"/>
                </c:ext>
              </c:extLst>
            </c:dLbl>
            <c:dLbl>
              <c:idx val="1"/>
              <c:tx>
                <c:rich>
                  <a:bodyPr/>
                  <a:lstStyle/>
                  <a:p>
                    <a:fld id="{7173582C-3224-4380-A3D5-B55FD1E3BD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E8A-4EDC-8D78-1EF834381F2B}"/>
                </c:ext>
              </c:extLst>
            </c:dLbl>
            <c:dLbl>
              <c:idx val="2"/>
              <c:tx>
                <c:rich>
                  <a:bodyPr/>
                  <a:lstStyle/>
                  <a:p>
                    <a:fld id="{A3EF1748-C689-4F1F-9699-5ED832D531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E8A-4EDC-8D78-1EF834381F2B}"/>
                </c:ext>
              </c:extLst>
            </c:dLbl>
            <c:dLbl>
              <c:idx val="3"/>
              <c:tx>
                <c:rich>
                  <a:bodyPr/>
                  <a:lstStyle/>
                  <a:p>
                    <a:fld id="{5175E194-3390-4EC9-A4FB-0A2B611265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E8A-4EDC-8D78-1EF834381F2B}"/>
                </c:ext>
              </c:extLst>
            </c:dLbl>
            <c:dLbl>
              <c:idx val="4"/>
              <c:tx>
                <c:rich>
                  <a:bodyPr/>
                  <a:lstStyle/>
                  <a:p>
                    <a:fld id="{DD0B7298-1D8C-4A0C-8718-247804BBCB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E8A-4EDC-8D78-1EF834381F2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STAFF!$V$45:$Z$45</c:f>
              <c:strCache>
                <c:ptCount val="5"/>
                <c:pt idx="0">
                  <c:v>Interns and practicum students (n=47)</c:v>
                </c:pt>
                <c:pt idx="1">
                  <c:v>AmeriCorps volunteer positions (n=46)</c:v>
                </c:pt>
                <c:pt idx="2">
                  <c:v>County-level postitions (n=47)</c:v>
                </c:pt>
                <c:pt idx="3">
                  <c:v>District/regional-level positions (n=46)</c:v>
                </c:pt>
                <c:pt idx="4">
                  <c:v>State-level positions (n=47)</c:v>
                </c:pt>
              </c:strCache>
            </c:strRef>
          </c:cat>
          <c:val>
            <c:numRef>
              <c:f>STAFF!$V$48:$Z$48</c:f>
              <c:numCache>
                <c:formatCode>0%</c:formatCode>
                <c:ptCount val="5"/>
                <c:pt idx="0">
                  <c:v>2.1276595744680851E-2</c:v>
                </c:pt>
                <c:pt idx="1">
                  <c:v>6.5217391304347824E-2</c:v>
                </c:pt>
                <c:pt idx="2">
                  <c:v>6.3829787234042548E-2</c:v>
                </c:pt>
                <c:pt idx="3">
                  <c:v>2.1739130434782608E-2</c:v>
                </c:pt>
                <c:pt idx="4">
                  <c:v>0.10638297872340426</c:v>
                </c:pt>
              </c:numCache>
            </c:numRef>
          </c:val>
          <c:extLst>
            <c:ext xmlns:c15="http://schemas.microsoft.com/office/drawing/2012/chart" uri="{02D57815-91ED-43cb-92C2-25804820EDAC}">
              <c15:datalabelsRange>
                <c15:f>STAFF!$V$53:$Z$53</c15:f>
                <c15:dlblRangeCache>
                  <c:ptCount val="5"/>
                  <c:pt idx="0">
                    <c:v>1</c:v>
                  </c:pt>
                  <c:pt idx="1">
                    <c:v>3</c:v>
                  </c:pt>
                  <c:pt idx="2">
                    <c:v>3</c:v>
                  </c:pt>
                  <c:pt idx="3">
                    <c:v>1</c:v>
                  </c:pt>
                  <c:pt idx="4">
                    <c:v>5</c:v>
                  </c:pt>
                </c15:dlblRangeCache>
              </c15:datalabelsRange>
            </c:ext>
            <c:ext xmlns:c16="http://schemas.microsoft.com/office/drawing/2014/chart" uri="{C3380CC4-5D6E-409C-BE32-E72D297353CC}">
              <c16:uniqueId val="{00000011-CE8A-4EDC-8D78-1EF834381F2B}"/>
            </c:ext>
          </c:extLst>
        </c:ser>
        <c:ser>
          <c:idx val="5"/>
          <c:order val="5"/>
          <c:tx>
            <c:strRef>
              <c:f>STAFF!$U$49</c:f>
              <c:strCache>
                <c:ptCount val="1"/>
                <c:pt idx="0">
                  <c:v>N/A</c:v>
                </c:pt>
              </c:strCache>
            </c:strRef>
          </c:tx>
          <c:spPr>
            <a:solidFill>
              <a:schemeClr val="bg1">
                <a:lumMod val="75000"/>
              </a:schemeClr>
            </a:solidFill>
            <a:ln>
              <a:noFill/>
            </a:ln>
            <a:effectLst/>
          </c:spPr>
          <c:invertIfNegative val="0"/>
          <c:dLbls>
            <c:dLbl>
              <c:idx val="0"/>
              <c:tx>
                <c:rich>
                  <a:bodyPr/>
                  <a:lstStyle/>
                  <a:p>
                    <a:fld id="{4D7DEDBA-58B7-470F-8E54-74ACC1AF04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CE8A-4EDC-8D78-1EF834381F2B}"/>
                </c:ext>
              </c:extLst>
            </c:dLbl>
            <c:dLbl>
              <c:idx val="1"/>
              <c:tx>
                <c:rich>
                  <a:bodyPr/>
                  <a:lstStyle/>
                  <a:p>
                    <a:fld id="{E2242F13-5F06-45E2-A503-A4FB1D2551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E8A-4EDC-8D78-1EF834381F2B}"/>
                </c:ext>
              </c:extLst>
            </c:dLbl>
            <c:dLbl>
              <c:idx val="2"/>
              <c:tx>
                <c:rich>
                  <a:bodyPr/>
                  <a:lstStyle/>
                  <a:p>
                    <a:fld id="{EE0520A3-FA04-4081-86B3-BAD36E5C73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CE8A-4EDC-8D78-1EF834381F2B}"/>
                </c:ext>
              </c:extLst>
            </c:dLbl>
            <c:dLbl>
              <c:idx val="3"/>
              <c:tx>
                <c:rich>
                  <a:bodyPr/>
                  <a:lstStyle/>
                  <a:p>
                    <a:fld id="{3EEA1124-7D38-4320-8061-D385D36937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CE8A-4EDC-8D78-1EF834381F2B}"/>
                </c:ext>
              </c:extLst>
            </c:dLbl>
            <c:dLbl>
              <c:idx val="4"/>
              <c:tx>
                <c:rich>
                  <a:bodyPr/>
                  <a:lstStyle/>
                  <a:p>
                    <a:fld id="{C0373C7C-2E25-4064-9081-DCA0078237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E8A-4EDC-8D78-1EF834381F2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STAFF!$V$45:$Z$45</c:f>
              <c:strCache>
                <c:ptCount val="5"/>
                <c:pt idx="0">
                  <c:v>Interns and practicum students (n=47)</c:v>
                </c:pt>
                <c:pt idx="1">
                  <c:v>AmeriCorps volunteer positions (n=46)</c:v>
                </c:pt>
                <c:pt idx="2">
                  <c:v>County-level postitions (n=47)</c:v>
                </c:pt>
                <c:pt idx="3">
                  <c:v>District/regional-level positions (n=46)</c:v>
                </c:pt>
                <c:pt idx="4">
                  <c:v>State-level positions (n=47)</c:v>
                </c:pt>
              </c:strCache>
            </c:strRef>
          </c:cat>
          <c:val>
            <c:numRef>
              <c:f>STAFF!$V$49:$Z$49</c:f>
              <c:numCache>
                <c:formatCode>0%</c:formatCode>
                <c:ptCount val="5"/>
                <c:pt idx="0">
                  <c:v>0.1702127659574468</c:v>
                </c:pt>
                <c:pt idx="1">
                  <c:v>0.54347826086956519</c:v>
                </c:pt>
                <c:pt idx="2">
                  <c:v>0.19148936170212766</c:v>
                </c:pt>
                <c:pt idx="3">
                  <c:v>0.28260869565217389</c:v>
                </c:pt>
                <c:pt idx="4">
                  <c:v>6.3829787234042548E-2</c:v>
                </c:pt>
              </c:numCache>
            </c:numRef>
          </c:val>
          <c:extLst>
            <c:ext xmlns:c15="http://schemas.microsoft.com/office/drawing/2012/chart" uri="{02D57815-91ED-43cb-92C2-25804820EDAC}">
              <c15:datalabelsRange>
                <c15:f>STAFF!$V$55:$Z$55</c15:f>
                <c15:dlblRangeCache>
                  <c:ptCount val="5"/>
                  <c:pt idx="0">
                    <c:v>8</c:v>
                  </c:pt>
                  <c:pt idx="1">
                    <c:v>25</c:v>
                  </c:pt>
                  <c:pt idx="2">
                    <c:v>9</c:v>
                  </c:pt>
                  <c:pt idx="3">
                    <c:v>13</c:v>
                  </c:pt>
                  <c:pt idx="4">
                    <c:v>3</c:v>
                  </c:pt>
                </c15:dlblRangeCache>
              </c15:datalabelsRange>
            </c:ext>
            <c:ext xmlns:c16="http://schemas.microsoft.com/office/drawing/2014/chart" uri="{C3380CC4-5D6E-409C-BE32-E72D297353CC}">
              <c16:uniqueId val="{00000017-CE8A-4EDC-8D78-1EF834381F2B}"/>
            </c:ext>
          </c:extLst>
        </c:ser>
        <c:dLbls>
          <c:showLegendKey val="0"/>
          <c:showVal val="0"/>
          <c:showCatName val="0"/>
          <c:showSerName val="0"/>
          <c:showPercent val="0"/>
          <c:showBubbleSize val="0"/>
        </c:dLbls>
        <c:gapWidth val="150"/>
        <c:overlap val="100"/>
        <c:axId val="677953599"/>
        <c:axId val="704223407"/>
        <c:extLst>
          <c:ext xmlns:c15="http://schemas.microsoft.com/office/drawing/2012/chart" uri="{02D57815-91ED-43cb-92C2-25804820EDAC}">
            <c15:filteredBarSeries>
              <c15:ser>
                <c:idx val="1"/>
                <c:order val="1"/>
                <c:tx>
                  <c:strRef>
                    <c:extLst>
                      <c:ext uri="{02D57815-91ED-43cb-92C2-25804820EDAC}">
                        <c15:formulaRef>
                          <c15:sqref>STAFF!#REF!</c15:sqref>
                        </c15:formulaRef>
                      </c:ext>
                    </c:extLst>
                    <c:strCache>
                      <c:ptCount val="1"/>
                      <c:pt idx="0">
                        <c:v>#REF!</c:v>
                      </c:pt>
                    </c:strCache>
                  </c:strRef>
                </c:tx>
                <c:spPr>
                  <a:solidFill>
                    <a:schemeClr val="accent2"/>
                  </a:solidFill>
                  <a:ln>
                    <a:noFill/>
                  </a:ln>
                  <a:effectLst/>
                </c:spPr>
                <c:invertIfNegative val="0"/>
                <c:cat>
                  <c:strRef>
                    <c:extLst>
                      <c:ext uri="{02D57815-91ED-43cb-92C2-25804820EDAC}">
                        <c15:formulaRef>
                          <c15:sqref>STAFF!$V$45:$Z$45</c15:sqref>
                        </c15:formulaRef>
                      </c:ext>
                    </c:extLst>
                    <c:strCache>
                      <c:ptCount val="5"/>
                      <c:pt idx="0">
                        <c:v>Interns and practicum students (n=47)</c:v>
                      </c:pt>
                      <c:pt idx="1">
                        <c:v>AmeriCorps volunteer positions (n=46)</c:v>
                      </c:pt>
                      <c:pt idx="2">
                        <c:v>County-level postitions (n=47)</c:v>
                      </c:pt>
                      <c:pt idx="3">
                        <c:v>District/regional-level positions (n=46)</c:v>
                      </c:pt>
                      <c:pt idx="4">
                        <c:v>State-level positions (n=47)</c:v>
                      </c:pt>
                    </c:strCache>
                  </c:strRef>
                </c:cat>
                <c:val>
                  <c:numRef>
                    <c:extLst>
                      <c:ext uri="{02D57815-91ED-43cb-92C2-25804820EDAC}">
                        <c15:formulaRef>
                          <c15:sqref>STAFF!#REF!</c15:sqref>
                        </c15:formulaRef>
                      </c:ext>
                    </c:extLst>
                    <c:numCache>
                      <c:formatCode>General</c:formatCode>
                      <c:ptCount val="1"/>
                      <c:pt idx="0">
                        <c:v>1</c:v>
                      </c:pt>
                    </c:numCache>
                  </c:numRef>
                </c:val>
                <c:extLst>
                  <c:ext xmlns:c16="http://schemas.microsoft.com/office/drawing/2014/chart" uri="{C3380CC4-5D6E-409C-BE32-E72D297353CC}">
                    <c16:uniqueId val="{00000018-CE8A-4EDC-8D78-1EF834381F2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STAFF!#REF!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STAFF!$V$45:$Z$45</c15:sqref>
                        </c15:formulaRef>
                      </c:ext>
                    </c:extLst>
                    <c:strCache>
                      <c:ptCount val="5"/>
                      <c:pt idx="0">
                        <c:v>Interns and practicum students (n=47)</c:v>
                      </c:pt>
                      <c:pt idx="1">
                        <c:v>AmeriCorps volunteer positions (n=46)</c:v>
                      </c:pt>
                      <c:pt idx="2">
                        <c:v>County-level postitions (n=47)</c:v>
                      </c:pt>
                      <c:pt idx="3">
                        <c:v>District/regional-level positions (n=46)</c:v>
                      </c:pt>
                      <c:pt idx="4">
                        <c:v>State-level positions (n=47)</c:v>
                      </c:pt>
                    </c:strCache>
                  </c:strRef>
                </c:cat>
                <c:val>
                  <c:numRef>
                    <c:extLst xmlns:c15="http://schemas.microsoft.com/office/drawing/2012/chart">
                      <c:ext xmlns:c15="http://schemas.microsoft.com/office/drawing/2012/chart" uri="{02D57815-91ED-43cb-92C2-25804820EDAC}">
                        <c15:formulaRef>
                          <c15:sqref>STAFF!#REF!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9-CE8A-4EDC-8D78-1EF834381F2B}"/>
                  </c:ext>
                </c:extLst>
              </c15:ser>
            </c15:filteredBarSeries>
          </c:ext>
        </c:extLst>
      </c:barChart>
      <c:catAx>
        <c:axId val="677953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4223407"/>
        <c:crosses val="autoZero"/>
        <c:auto val="1"/>
        <c:lblAlgn val="ctr"/>
        <c:lblOffset val="100"/>
        <c:noMultiLvlLbl val="0"/>
      </c:catAx>
      <c:valAx>
        <c:axId val="704223407"/>
        <c:scaling>
          <c:orientation val="minMax"/>
          <c:max val="1"/>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7953599"/>
        <c:crosses val="autoZero"/>
        <c:crossBetween val="between"/>
        <c:majorUnit val="0.5"/>
      </c:valAx>
      <c:spPr>
        <a:noFill/>
        <a:ln>
          <a:noFill/>
        </a:ln>
        <a:effectLst/>
      </c:spPr>
    </c:plotArea>
    <c:legend>
      <c:legendPos val="b"/>
      <c:layout>
        <c:manualLayout>
          <c:xMode val="edge"/>
          <c:yMode val="edge"/>
          <c:x val="0.18027687734454015"/>
          <c:y val="0.95576621587209076"/>
          <c:w val="0.62408224989568228"/>
          <c:h val="4.17939112934484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8267568248884"/>
          <c:y val="0.10801772630654845"/>
          <c:w val="0.52933477301143728"/>
          <c:h val="0.64777294739468905"/>
        </c:manualLayout>
      </c:layout>
      <c:barChart>
        <c:barDir val="bar"/>
        <c:grouping val="stacked"/>
        <c:varyColors val="0"/>
        <c:ser>
          <c:idx val="0"/>
          <c:order val="0"/>
          <c:tx>
            <c:strRef>
              <c:f>HIRING!$T$22</c:f>
              <c:strCache>
                <c:ptCount val="1"/>
                <c:pt idx="0">
                  <c:v>High priority</c:v>
                </c:pt>
              </c:strCache>
            </c:strRef>
          </c:tx>
          <c:spPr>
            <a:solidFill>
              <a:srgbClr val="70AD47"/>
            </a:solidFill>
            <a:ln>
              <a:noFill/>
            </a:ln>
            <a:effectLst/>
          </c:spPr>
          <c:invertIfNegative val="0"/>
          <c:dLbls>
            <c:dLbl>
              <c:idx val="0"/>
              <c:tx>
                <c:rich>
                  <a:bodyPr/>
                  <a:lstStyle/>
                  <a:p>
                    <a:fld id="{7C1DED77-00D9-4D7B-958C-7ADFF5C8EE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66B-4FC7-9068-9D75CBAB083C}"/>
                </c:ext>
              </c:extLst>
            </c:dLbl>
            <c:dLbl>
              <c:idx val="1"/>
              <c:tx>
                <c:rich>
                  <a:bodyPr/>
                  <a:lstStyle/>
                  <a:p>
                    <a:fld id="{80E2F123-B887-4E81-AE89-91195962E2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66B-4FC7-9068-9D75CBAB083C}"/>
                </c:ext>
              </c:extLst>
            </c:dLbl>
            <c:dLbl>
              <c:idx val="2"/>
              <c:tx>
                <c:rich>
                  <a:bodyPr/>
                  <a:lstStyle/>
                  <a:p>
                    <a:fld id="{E8496339-0D09-4E5E-80AB-E6640128D7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66B-4FC7-9068-9D75CBAB083C}"/>
                </c:ext>
              </c:extLst>
            </c:dLbl>
            <c:dLbl>
              <c:idx val="3"/>
              <c:tx>
                <c:rich>
                  <a:bodyPr/>
                  <a:lstStyle/>
                  <a:p>
                    <a:fld id="{A1EDCE60-48C9-4A53-8CCF-699DBE1C28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66B-4FC7-9068-9D75CBAB083C}"/>
                </c:ext>
              </c:extLst>
            </c:dLbl>
            <c:dLbl>
              <c:idx val="4"/>
              <c:tx>
                <c:rich>
                  <a:bodyPr/>
                  <a:lstStyle/>
                  <a:p>
                    <a:fld id="{C2DB9D5B-B674-4DB4-ACA3-6322D38AC8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66B-4FC7-9068-9D75CBAB083C}"/>
                </c:ext>
              </c:extLst>
            </c:dLbl>
            <c:dLbl>
              <c:idx val="5"/>
              <c:tx>
                <c:rich>
                  <a:bodyPr/>
                  <a:lstStyle/>
                  <a:p>
                    <a:fld id="{793100DE-C16E-48F1-B8CD-4838697FDD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66B-4FC7-9068-9D75CBAB083C}"/>
                </c:ext>
              </c:extLst>
            </c:dLbl>
            <c:dLbl>
              <c:idx val="6"/>
              <c:tx>
                <c:rich>
                  <a:bodyPr/>
                  <a:lstStyle/>
                  <a:p>
                    <a:fld id="{FE398A4F-72A4-4210-9129-4CD8A9F680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66B-4FC7-9068-9D75CBAB08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HIRING!$U$21:$AA$21</c:f>
              <c:strCache>
                <c:ptCount val="7"/>
                <c:pt idx="0">
                  <c:v>Removing barriers to min qualifications for underrepresented groups (n=43 LGUs)</c:v>
                </c:pt>
                <c:pt idx="1">
                  <c:v>Identifying metrics to assess progress in increasing Extension staff diversity (n=45 LGUs) </c:v>
                </c:pt>
                <c:pt idx="2">
                  <c:v>Establishing strategies for increasing  diversity of Extension staff at all levels (n=48 LGUs)</c:v>
                </c:pt>
                <c:pt idx="3">
                  <c:v>Ensuring job qualifications emphasize experience and skills to advance health equity (n=47 LGUs)</c:v>
                </c:pt>
                <c:pt idx="4">
                  <c:v>Promoting/advertising job postings with community members (n=47 LGUs)</c:v>
                </c:pt>
                <c:pt idx="5">
                  <c:v>Providing training to hiring managers/committee members on equity and bias in hiring (n=49 LGUs) </c:v>
                </c:pt>
                <c:pt idx="6">
                  <c:v>Ensuring job postings include language about equity/non-discrimination (n=50 LGUs)</c:v>
                </c:pt>
              </c:strCache>
            </c:strRef>
          </c:cat>
          <c:val>
            <c:numRef>
              <c:f>HIRING!$U$22:$AA$22</c:f>
              <c:numCache>
                <c:formatCode>0%</c:formatCode>
                <c:ptCount val="7"/>
                <c:pt idx="0">
                  <c:v>0.30232558139534882</c:v>
                </c:pt>
                <c:pt idx="1">
                  <c:v>0.28888888888888886</c:v>
                </c:pt>
                <c:pt idx="2">
                  <c:v>0.35416666666666669</c:v>
                </c:pt>
                <c:pt idx="3">
                  <c:v>0.36170212765957449</c:v>
                </c:pt>
                <c:pt idx="4">
                  <c:v>0.38297872340425532</c:v>
                </c:pt>
                <c:pt idx="5">
                  <c:v>0.51020408163265307</c:v>
                </c:pt>
                <c:pt idx="6">
                  <c:v>0.68</c:v>
                </c:pt>
              </c:numCache>
            </c:numRef>
          </c:val>
          <c:extLst>
            <c:ext xmlns:c15="http://schemas.microsoft.com/office/drawing/2012/chart" uri="{02D57815-91ED-43cb-92C2-25804820EDAC}">
              <c15:datalabelsRange>
                <c15:f>HIRING!$U$28:$AA$28</c15:f>
                <c15:dlblRangeCache>
                  <c:ptCount val="7"/>
                  <c:pt idx="0">
                    <c:v>13</c:v>
                  </c:pt>
                  <c:pt idx="1">
                    <c:v>13</c:v>
                  </c:pt>
                  <c:pt idx="2">
                    <c:v>17</c:v>
                  </c:pt>
                  <c:pt idx="3">
                    <c:v>17</c:v>
                  </c:pt>
                  <c:pt idx="4">
                    <c:v>18</c:v>
                  </c:pt>
                  <c:pt idx="5">
                    <c:v>25</c:v>
                  </c:pt>
                  <c:pt idx="6">
                    <c:v>34</c:v>
                  </c:pt>
                </c15:dlblRangeCache>
              </c15:datalabelsRange>
            </c:ext>
            <c:ext xmlns:c16="http://schemas.microsoft.com/office/drawing/2014/chart" uri="{C3380CC4-5D6E-409C-BE32-E72D297353CC}">
              <c16:uniqueId val="{00000007-566B-4FC7-9068-9D75CBAB083C}"/>
            </c:ext>
          </c:extLst>
        </c:ser>
        <c:ser>
          <c:idx val="1"/>
          <c:order val="1"/>
          <c:tx>
            <c:strRef>
              <c:f>HIRING!$T$23</c:f>
              <c:strCache>
                <c:ptCount val="1"/>
                <c:pt idx="0">
                  <c:v>Somewhat of a priority</c:v>
                </c:pt>
              </c:strCache>
            </c:strRef>
          </c:tx>
          <c:spPr>
            <a:solidFill>
              <a:srgbClr val="B5D444"/>
            </a:solidFill>
            <a:ln>
              <a:noFill/>
            </a:ln>
            <a:effectLst/>
          </c:spPr>
          <c:invertIfNegative val="0"/>
          <c:dLbls>
            <c:dLbl>
              <c:idx val="0"/>
              <c:tx>
                <c:rich>
                  <a:bodyPr/>
                  <a:lstStyle/>
                  <a:p>
                    <a:fld id="{DC676100-D940-4B99-9DAB-D63D8E24BB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66B-4FC7-9068-9D75CBAB083C}"/>
                </c:ext>
              </c:extLst>
            </c:dLbl>
            <c:dLbl>
              <c:idx val="1"/>
              <c:tx>
                <c:rich>
                  <a:bodyPr/>
                  <a:lstStyle/>
                  <a:p>
                    <a:fld id="{C2D4C922-FF3F-487F-B746-F525CEB711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66B-4FC7-9068-9D75CBAB083C}"/>
                </c:ext>
              </c:extLst>
            </c:dLbl>
            <c:dLbl>
              <c:idx val="2"/>
              <c:tx>
                <c:rich>
                  <a:bodyPr/>
                  <a:lstStyle/>
                  <a:p>
                    <a:fld id="{1B25A902-9454-4F03-A849-39E6B82BA2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66B-4FC7-9068-9D75CBAB083C}"/>
                </c:ext>
              </c:extLst>
            </c:dLbl>
            <c:dLbl>
              <c:idx val="3"/>
              <c:tx>
                <c:rich>
                  <a:bodyPr/>
                  <a:lstStyle/>
                  <a:p>
                    <a:fld id="{66B3F43B-540A-4994-A25E-031D5733A90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66B-4FC7-9068-9D75CBAB083C}"/>
                </c:ext>
              </c:extLst>
            </c:dLbl>
            <c:dLbl>
              <c:idx val="4"/>
              <c:tx>
                <c:rich>
                  <a:bodyPr/>
                  <a:lstStyle/>
                  <a:p>
                    <a:fld id="{655F1816-117B-489C-8A0F-190DD6F5E2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66B-4FC7-9068-9D75CBAB083C}"/>
                </c:ext>
              </c:extLst>
            </c:dLbl>
            <c:dLbl>
              <c:idx val="5"/>
              <c:tx>
                <c:rich>
                  <a:bodyPr/>
                  <a:lstStyle/>
                  <a:p>
                    <a:fld id="{A85DE3CA-3185-4FCE-8C79-921AF29B85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66B-4FC7-9068-9D75CBAB083C}"/>
                </c:ext>
              </c:extLst>
            </c:dLbl>
            <c:dLbl>
              <c:idx val="6"/>
              <c:tx>
                <c:rich>
                  <a:bodyPr/>
                  <a:lstStyle/>
                  <a:p>
                    <a:fld id="{44616609-18C6-47B3-8272-D27DE1B4B79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66B-4FC7-9068-9D75CBAB08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HIRING!$U$21:$AA$21</c:f>
              <c:strCache>
                <c:ptCount val="7"/>
                <c:pt idx="0">
                  <c:v>Removing barriers to min qualifications for underrepresented groups (n=43 LGUs)</c:v>
                </c:pt>
                <c:pt idx="1">
                  <c:v>Identifying metrics to assess progress in increasing Extension staff diversity (n=45 LGUs) </c:v>
                </c:pt>
                <c:pt idx="2">
                  <c:v>Establishing strategies for increasing  diversity of Extension staff at all levels (n=48 LGUs)</c:v>
                </c:pt>
                <c:pt idx="3">
                  <c:v>Ensuring job qualifications emphasize experience and skills to advance health equity (n=47 LGUs)</c:v>
                </c:pt>
                <c:pt idx="4">
                  <c:v>Promoting/advertising job postings with community members (n=47 LGUs)</c:v>
                </c:pt>
                <c:pt idx="5">
                  <c:v>Providing training to hiring managers/committee members on equity and bias in hiring (n=49 LGUs) </c:v>
                </c:pt>
                <c:pt idx="6">
                  <c:v>Ensuring job postings include language about equity/non-discrimination (n=50 LGUs)</c:v>
                </c:pt>
              </c:strCache>
            </c:strRef>
          </c:cat>
          <c:val>
            <c:numRef>
              <c:f>HIRING!$U$23:$AA$23</c:f>
              <c:numCache>
                <c:formatCode>0%</c:formatCode>
                <c:ptCount val="7"/>
                <c:pt idx="0">
                  <c:v>0.20930232558139536</c:v>
                </c:pt>
                <c:pt idx="1">
                  <c:v>0.22222222222222221</c:v>
                </c:pt>
                <c:pt idx="2">
                  <c:v>0.29166666666666669</c:v>
                </c:pt>
                <c:pt idx="3">
                  <c:v>0.1702127659574468</c:v>
                </c:pt>
                <c:pt idx="4">
                  <c:v>0.36170212765957449</c:v>
                </c:pt>
                <c:pt idx="5">
                  <c:v>0.30612244897959184</c:v>
                </c:pt>
                <c:pt idx="6">
                  <c:v>0.2</c:v>
                </c:pt>
              </c:numCache>
            </c:numRef>
          </c:val>
          <c:extLst>
            <c:ext xmlns:c15="http://schemas.microsoft.com/office/drawing/2012/chart" uri="{02D57815-91ED-43cb-92C2-25804820EDAC}">
              <c15:datalabelsRange>
                <c15:f>HIRING!$U$29:$AA$29</c15:f>
                <c15:dlblRangeCache>
                  <c:ptCount val="7"/>
                  <c:pt idx="0">
                    <c:v>9</c:v>
                  </c:pt>
                  <c:pt idx="1">
                    <c:v>10</c:v>
                  </c:pt>
                  <c:pt idx="2">
                    <c:v>14</c:v>
                  </c:pt>
                  <c:pt idx="3">
                    <c:v>8</c:v>
                  </c:pt>
                  <c:pt idx="4">
                    <c:v>17</c:v>
                  </c:pt>
                  <c:pt idx="5">
                    <c:v>15</c:v>
                  </c:pt>
                  <c:pt idx="6">
                    <c:v>10</c:v>
                  </c:pt>
                </c15:dlblRangeCache>
              </c15:datalabelsRange>
            </c:ext>
            <c:ext xmlns:c16="http://schemas.microsoft.com/office/drawing/2014/chart" uri="{C3380CC4-5D6E-409C-BE32-E72D297353CC}">
              <c16:uniqueId val="{0000000F-566B-4FC7-9068-9D75CBAB083C}"/>
            </c:ext>
          </c:extLst>
        </c:ser>
        <c:ser>
          <c:idx val="2"/>
          <c:order val="2"/>
          <c:tx>
            <c:strRef>
              <c:f>HIRING!$T$24</c:f>
              <c:strCache>
                <c:ptCount val="1"/>
                <c:pt idx="0">
                  <c:v>An emerging priority (but not yet acted on)</c:v>
                </c:pt>
              </c:strCache>
            </c:strRef>
          </c:tx>
          <c:spPr>
            <a:solidFill>
              <a:srgbClr val="5BCED7"/>
            </a:solidFill>
            <a:ln>
              <a:noFill/>
            </a:ln>
            <a:effectLst/>
          </c:spPr>
          <c:invertIfNegative val="0"/>
          <c:dLbls>
            <c:dLbl>
              <c:idx val="0"/>
              <c:tx>
                <c:rich>
                  <a:bodyPr/>
                  <a:lstStyle/>
                  <a:p>
                    <a:fld id="{C59A7D82-A792-4151-8523-2F4EDFAA7D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66B-4FC7-9068-9D75CBAB083C}"/>
                </c:ext>
              </c:extLst>
            </c:dLbl>
            <c:dLbl>
              <c:idx val="1"/>
              <c:tx>
                <c:rich>
                  <a:bodyPr/>
                  <a:lstStyle/>
                  <a:p>
                    <a:fld id="{25816BEE-793B-455C-AD6C-F7F3E5128BE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66B-4FC7-9068-9D75CBAB083C}"/>
                </c:ext>
              </c:extLst>
            </c:dLbl>
            <c:dLbl>
              <c:idx val="2"/>
              <c:tx>
                <c:rich>
                  <a:bodyPr/>
                  <a:lstStyle/>
                  <a:p>
                    <a:fld id="{3D16122B-0E28-45CE-B04C-1D7B41D088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66B-4FC7-9068-9D75CBAB083C}"/>
                </c:ext>
              </c:extLst>
            </c:dLbl>
            <c:dLbl>
              <c:idx val="3"/>
              <c:tx>
                <c:rich>
                  <a:bodyPr/>
                  <a:lstStyle/>
                  <a:p>
                    <a:fld id="{6FC3CC4A-7401-41D1-8913-7EF2EAFC0E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66B-4FC7-9068-9D75CBAB083C}"/>
                </c:ext>
              </c:extLst>
            </c:dLbl>
            <c:dLbl>
              <c:idx val="4"/>
              <c:tx>
                <c:rich>
                  <a:bodyPr/>
                  <a:lstStyle/>
                  <a:p>
                    <a:fld id="{DB6B942F-D0F0-4245-92A7-F786E69C43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566B-4FC7-9068-9D75CBAB083C}"/>
                </c:ext>
              </c:extLst>
            </c:dLbl>
            <c:dLbl>
              <c:idx val="5"/>
              <c:tx>
                <c:rich>
                  <a:bodyPr/>
                  <a:lstStyle/>
                  <a:p>
                    <a:fld id="{6DEC2EB8-EC15-42CA-AC24-E67B5BCDFF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566B-4FC7-9068-9D75CBAB083C}"/>
                </c:ext>
              </c:extLst>
            </c:dLbl>
            <c:dLbl>
              <c:idx val="6"/>
              <c:tx>
                <c:rich>
                  <a:bodyPr/>
                  <a:lstStyle/>
                  <a:p>
                    <a:fld id="{48F83869-6C31-4CC6-B0B3-14320B4206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566B-4FC7-9068-9D75CBAB08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HIRING!$U$21:$AA$21</c:f>
              <c:strCache>
                <c:ptCount val="7"/>
                <c:pt idx="0">
                  <c:v>Removing barriers to min qualifications for underrepresented groups (n=43 LGUs)</c:v>
                </c:pt>
                <c:pt idx="1">
                  <c:v>Identifying metrics to assess progress in increasing Extension staff diversity (n=45 LGUs) </c:v>
                </c:pt>
                <c:pt idx="2">
                  <c:v>Establishing strategies for increasing  diversity of Extension staff at all levels (n=48 LGUs)</c:v>
                </c:pt>
                <c:pt idx="3">
                  <c:v>Ensuring job qualifications emphasize experience and skills to advance health equity (n=47 LGUs)</c:v>
                </c:pt>
                <c:pt idx="4">
                  <c:v>Promoting/advertising job postings with community members (n=47 LGUs)</c:v>
                </c:pt>
                <c:pt idx="5">
                  <c:v>Providing training to hiring managers/committee members on equity and bias in hiring (n=49 LGUs) </c:v>
                </c:pt>
                <c:pt idx="6">
                  <c:v>Ensuring job postings include language about equity/non-discrimination (n=50 LGUs)</c:v>
                </c:pt>
              </c:strCache>
            </c:strRef>
          </c:cat>
          <c:val>
            <c:numRef>
              <c:f>HIRING!$U$24:$AA$24</c:f>
              <c:numCache>
                <c:formatCode>0%</c:formatCode>
                <c:ptCount val="7"/>
                <c:pt idx="0">
                  <c:v>0.2558139534883721</c:v>
                </c:pt>
                <c:pt idx="1">
                  <c:v>0.35555555555555557</c:v>
                </c:pt>
                <c:pt idx="2">
                  <c:v>0.25</c:v>
                </c:pt>
                <c:pt idx="3">
                  <c:v>0.31914893617021278</c:v>
                </c:pt>
                <c:pt idx="4">
                  <c:v>0.1702127659574468</c:v>
                </c:pt>
                <c:pt idx="5">
                  <c:v>8.1632653061224483E-2</c:v>
                </c:pt>
                <c:pt idx="6">
                  <c:v>0.04</c:v>
                </c:pt>
              </c:numCache>
            </c:numRef>
          </c:val>
          <c:extLst>
            <c:ext xmlns:c15="http://schemas.microsoft.com/office/drawing/2012/chart" uri="{02D57815-91ED-43cb-92C2-25804820EDAC}">
              <c15:datalabelsRange>
                <c15:f>HIRING!$U$30:$AA$30</c15:f>
                <c15:dlblRangeCache>
                  <c:ptCount val="7"/>
                  <c:pt idx="0">
                    <c:v>11</c:v>
                  </c:pt>
                  <c:pt idx="1">
                    <c:v>16</c:v>
                  </c:pt>
                  <c:pt idx="2">
                    <c:v>12</c:v>
                  </c:pt>
                  <c:pt idx="3">
                    <c:v>15</c:v>
                  </c:pt>
                  <c:pt idx="4">
                    <c:v>8</c:v>
                  </c:pt>
                  <c:pt idx="5">
                    <c:v>4</c:v>
                  </c:pt>
                  <c:pt idx="6">
                    <c:v>2</c:v>
                  </c:pt>
                </c15:dlblRangeCache>
              </c15:datalabelsRange>
            </c:ext>
            <c:ext xmlns:c16="http://schemas.microsoft.com/office/drawing/2014/chart" uri="{C3380CC4-5D6E-409C-BE32-E72D297353CC}">
              <c16:uniqueId val="{00000017-566B-4FC7-9068-9D75CBAB083C}"/>
            </c:ext>
          </c:extLst>
        </c:ser>
        <c:ser>
          <c:idx val="3"/>
          <c:order val="3"/>
          <c:tx>
            <c:strRef>
              <c:f>HIRING!$T$25</c:f>
              <c:strCache>
                <c:ptCount val="1"/>
                <c:pt idx="0">
                  <c:v>A priority but local limitations prevent us from acting on it</c:v>
                </c:pt>
              </c:strCache>
            </c:strRef>
          </c:tx>
          <c:spPr>
            <a:solidFill>
              <a:schemeClr val="accent2"/>
            </a:solidFill>
            <a:ln>
              <a:noFill/>
            </a:ln>
            <a:effectLst/>
          </c:spPr>
          <c:invertIfNegative val="0"/>
          <c:dLbls>
            <c:dLbl>
              <c:idx val="0"/>
              <c:tx>
                <c:rich>
                  <a:bodyPr/>
                  <a:lstStyle/>
                  <a:p>
                    <a:fld id="{0DF553AB-00E7-4DC4-957A-F29D546A73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566B-4FC7-9068-9D75CBAB083C}"/>
                </c:ext>
              </c:extLst>
            </c:dLbl>
            <c:dLbl>
              <c:idx val="1"/>
              <c:tx>
                <c:rich>
                  <a:bodyPr/>
                  <a:lstStyle/>
                  <a:p>
                    <a:fld id="{0246F671-DEC0-49C4-93A0-0D45D8E8E3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566B-4FC7-9068-9D75CBAB083C}"/>
                </c:ext>
              </c:extLst>
            </c:dLbl>
            <c:dLbl>
              <c:idx val="2"/>
              <c:tx>
                <c:rich>
                  <a:bodyPr/>
                  <a:lstStyle/>
                  <a:p>
                    <a:fld id="{B68A7FA3-3EE5-440A-A86C-EA7C26F0B1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566B-4FC7-9068-9D75CBAB083C}"/>
                </c:ext>
              </c:extLst>
            </c:dLbl>
            <c:dLbl>
              <c:idx val="3"/>
              <c:tx>
                <c:rich>
                  <a:bodyPr/>
                  <a:lstStyle/>
                  <a:p>
                    <a:fld id="{D241F111-E78F-4EFB-BC73-36DD702C81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566B-4FC7-9068-9D75CBAB083C}"/>
                </c:ext>
              </c:extLst>
            </c:dLbl>
            <c:dLbl>
              <c:idx val="4"/>
              <c:tx>
                <c:rich>
                  <a:bodyPr/>
                  <a:lstStyle/>
                  <a:p>
                    <a:fld id="{AA16A9F9-985E-4DAE-8844-AE94DC07FF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566B-4FC7-9068-9D75CBAB083C}"/>
                </c:ext>
              </c:extLst>
            </c:dLbl>
            <c:dLbl>
              <c:idx val="5"/>
              <c:tx>
                <c:rich>
                  <a:bodyPr/>
                  <a:lstStyle/>
                  <a:p>
                    <a:fld id="{1D42AD1C-B66C-40EA-8509-BF9158EF41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566B-4FC7-9068-9D75CBAB083C}"/>
                </c:ext>
              </c:extLst>
            </c:dLbl>
            <c:dLbl>
              <c:idx val="6"/>
              <c:tx>
                <c:rich>
                  <a:bodyPr/>
                  <a:lstStyle/>
                  <a:p>
                    <a:fld id="{4F3229F3-5F27-409F-80B3-FAAEE07D6E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566B-4FC7-9068-9D75CBAB08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HIRING!$U$21:$AA$21</c:f>
              <c:strCache>
                <c:ptCount val="7"/>
                <c:pt idx="0">
                  <c:v>Removing barriers to min qualifications for underrepresented groups (n=43 LGUs)</c:v>
                </c:pt>
                <c:pt idx="1">
                  <c:v>Identifying metrics to assess progress in increasing Extension staff diversity (n=45 LGUs) </c:v>
                </c:pt>
                <c:pt idx="2">
                  <c:v>Establishing strategies for increasing  diversity of Extension staff at all levels (n=48 LGUs)</c:v>
                </c:pt>
                <c:pt idx="3">
                  <c:v>Ensuring job qualifications emphasize experience and skills to advance health equity (n=47 LGUs)</c:v>
                </c:pt>
                <c:pt idx="4">
                  <c:v>Promoting/advertising job postings with community members (n=47 LGUs)</c:v>
                </c:pt>
                <c:pt idx="5">
                  <c:v>Providing training to hiring managers/committee members on equity and bias in hiring (n=49 LGUs) </c:v>
                </c:pt>
                <c:pt idx="6">
                  <c:v>Ensuring job postings include language about equity/non-discrimination (n=50 LGUs)</c:v>
                </c:pt>
              </c:strCache>
            </c:strRef>
          </c:cat>
          <c:val>
            <c:numRef>
              <c:f>HIRING!$U$25:$AA$25</c:f>
              <c:numCache>
                <c:formatCode>0%</c:formatCode>
                <c:ptCount val="7"/>
                <c:pt idx="0">
                  <c:v>4.6511627906976744E-2</c:v>
                </c:pt>
                <c:pt idx="1">
                  <c:v>4.4444444444444446E-2</c:v>
                </c:pt>
                <c:pt idx="2">
                  <c:v>4.1666666666666664E-2</c:v>
                </c:pt>
                <c:pt idx="3">
                  <c:v>2.1276595744680851E-2</c:v>
                </c:pt>
                <c:pt idx="4">
                  <c:v>6.3829787234042548E-2</c:v>
                </c:pt>
                <c:pt idx="5">
                  <c:v>4.0816326530612242E-2</c:v>
                </c:pt>
                <c:pt idx="6">
                  <c:v>0.02</c:v>
                </c:pt>
              </c:numCache>
            </c:numRef>
          </c:val>
          <c:extLst>
            <c:ext xmlns:c15="http://schemas.microsoft.com/office/drawing/2012/chart" uri="{02D57815-91ED-43cb-92C2-25804820EDAC}">
              <c15:datalabelsRange>
                <c15:f>HIRING!$U$31:$AA$31</c15:f>
                <c15:dlblRangeCache>
                  <c:ptCount val="7"/>
                  <c:pt idx="0">
                    <c:v>2</c:v>
                  </c:pt>
                  <c:pt idx="1">
                    <c:v>2</c:v>
                  </c:pt>
                  <c:pt idx="2">
                    <c:v>2</c:v>
                  </c:pt>
                  <c:pt idx="3">
                    <c:v>1</c:v>
                  </c:pt>
                  <c:pt idx="4">
                    <c:v>3</c:v>
                  </c:pt>
                  <c:pt idx="5">
                    <c:v>2</c:v>
                  </c:pt>
                  <c:pt idx="6">
                    <c:v>1</c:v>
                  </c:pt>
                </c15:dlblRangeCache>
              </c15:datalabelsRange>
            </c:ext>
            <c:ext xmlns:c16="http://schemas.microsoft.com/office/drawing/2014/chart" uri="{C3380CC4-5D6E-409C-BE32-E72D297353CC}">
              <c16:uniqueId val="{0000001F-566B-4FC7-9068-9D75CBAB083C}"/>
            </c:ext>
          </c:extLst>
        </c:ser>
        <c:ser>
          <c:idx val="4"/>
          <c:order val="4"/>
          <c:tx>
            <c:strRef>
              <c:f>HIRING!$T$26</c:f>
              <c:strCache>
                <c:ptCount val="1"/>
                <c:pt idx="0">
                  <c:v>Not a priority at all</c:v>
                </c:pt>
              </c:strCache>
            </c:strRef>
          </c:tx>
          <c:spPr>
            <a:solidFill>
              <a:schemeClr val="bg1">
                <a:lumMod val="75000"/>
              </a:schemeClr>
            </a:solidFill>
            <a:ln>
              <a:noFill/>
            </a:ln>
            <a:effectLst/>
          </c:spPr>
          <c:invertIfNegative val="0"/>
          <c:dLbls>
            <c:dLbl>
              <c:idx val="0"/>
              <c:tx>
                <c:rich>
                  <a:bodyPr/>
                  <a:lstStyle/>
                  <a:p>
                    <a:fld id="{7FC17411-8720-4010-85C0-02AB593231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566B-4FC7-9068-9D75CBAB083C}"/>
                </c:ext>
              </c:extLst>
            </c:dLbl>
            <c:dLbl>
              <c:idx val="1"/>
              <c:tx>
                <c:rich>
                  <a:bodyPr/>
                  <a:lstStyle/>
                  <a:p>
                    <a:fld id="{D29E0F62-7E1F-4BA8-A1C5-7C15D3FE03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566B-4FC7-9068-9D75CBAB083C}"/>
                </c:ext>
              </c:extLst>
            </c:dLbl>
            <c:dLbl>
              <c:idx val="2"/>
              <c:tx>
                <c:rich>
                  <a:bodyPr/>
                  <a:lstStyle/>
                  <a:p>
                    <a:fld id="{76F4DE8F-E290-4447-89B9-8AF80604B9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566B-4FC7-9068-9D75CBAB083C}"/>
                </c:ext>
              </c:extLst>
            </c:dLbl>
            <c:dLbl>
              <c:idx val="3"/>
              <c:tx>
                <c:rich>
                  <a:bodyPr/>
                  <a:lstStyle/>
                  <a:p>
                    <a:fld id="{5011064A-4592-4210-8E73-A83A810B3D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566B-4FC7-9068-9D75CBAB083C}"/>
                </c:ext>
              </c:extLst>
            </c:dLbl>
            <c:dLbl>
              <c:idx val="4"/>
              <c:tx>
                <c:rich>
                  <a:bodyPr/>
                  <a:lstStyle/>
                  <a:p>
                    <a:fld id="{DC11D083-DED8-4F78-BEC9-E68D26B1928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566B-4FC7-9068-9D75CBAB083C}"/>
                </c:ext>
              </c:extLst>
            </c:dLbl>
            <c:dLbl>
              <c:idx val="5"/>
              <c:tx>
                <c:rich>
                  <a:bodyPr/>
                  <a:lstStyle/>
                  <a:p>
                    <a:fld id="{26177252-15BC-4919-9B17-B13E6F7AAFC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566B-4FC7-9068-9D75CBAB083C}"/>
                </c:ext>
              </c:extLst>
            </c:dLbl>
            <c:dLbl>
              <c:idx val="6"/>
              <c:tx>
                <c:rich>
                  <a:bodyPr/>
                  <a:lstStyle/>
                  <a:p>
                    <a:fld id="{AB329658-E248-473F-B5F9-7046252C3E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566B-4FC7-9068-9D75CBAB08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HIRING!$U$21:$AA$21</c:f>
              <c:strCache>
                <c:ptCount val="7"/>
                <c:pt idx="0">
                  <c:v>Removing barriers to min qualifications for underrepresented groups (n=43 LGUs)</c:v>
                </c:pt>
                <c:pt idx="1">
                  <c:v>Identifying metrics to assess progress in increasing Extension staff diversity (n=45 LGUs) </c:v>
                </c:pt>
                <c:pt idx="2">
                  <c:v>Establishing strategies for increasing  diversity of Extension staff at all levels (n=48 LGUs)</c:v>
                </c:pt>
                <c:pt idx="3">
                  <c:v>Ensuring job qualifications emphasize experience and skills to advance health equity (n=47 LGUs)</c:v>
                </c:pt>
                <c:pt idx="4">
                  <c:v>Promoting/advertising job postings with community members (n=47 LGUs)</c:v>
                </c:pt>
                <c:pt idx="5">
                  <c:v>Providing training to hiring managers/committee members on equity and bias in hiring (n=49 LGUs) </c:v>
                </c:pt>
                <c:pt idx="6">
                  <c:v>Ensuring job postings include language about equity/non-discrimination (n=50 LGUs)</c:v>
                </c:pt>
              </c:strCache>
            </c:strRef>
          </c:cat>
          <c:val>
            <c:numRef>
              <c:f>HIRING!$U$26:$AA$26</c:f>
              <c:numCache>
                <c:formatCode>0%</c:formatCode>
                <c:ptCount val="7"/>
                <c:pt idx="0">
                  <c:v>0.18604651162790697</c:v>
                </c:pt>
                <c:pt idx="1">
                  <c:v>8.8888888888888892E-2</c:v>
                </c:pt>
                <c:pt idx="2">
                  <c:v>6.25E-2</c:v>
                </c:pt>
                <c:pt idx="3">
                  <c:v>0.1276595744680851</c:v>
                </c:pt>
                <c:pt idx="4">
                  <c:v>2.1276595744680851E-2</c:v>
                </c:pt>
                <c:pt idx="5">
                  <c:v>6.1224489795918366E-2</c:v>
                </c:pt>
                <c:pt idx="6">
                  <c:v>0.06</c:v>
                </c:pt>
              </c:numCache>
            </c:numRef>
          </c:val>
          <c:extLst>
            <c:ext xmlns:c15="http://schemas.microsoft.com/office/drawing/2012/chart" uri="{02D57815-91ED-43cb-92C2-25804820EDAC}">
              <c15:datalabelsRange>
                <c15:f>HIRING!$U$32:$AA$32</c15:f>
                <c15:dlblRangeCache>
                  <c:ptCount val="7"/>
                  <c:pt idx="0">
                    <c:v>8</c:v>
                  </c:pt>
                  <c:pt idx="1">
                    <c:v>4</c:v>
                  </c:pt>
                  <c:pt idx="2">
                    <c:v>3</c:v>
                  </c:pt>
                  <c:pt idx="3">
                    <c:v>6</c:v>
                  </c:pt>
                  <c:pt idx="4">
                    <c:v>1</c:v>
                  </c:pt>
                  <c:pt idx="5">
                    <c:v>3</c:v>
                  </c:pt>
                  <c:pt idx="6">
                    <c:v>3</c:v>
                  </c:pt>
                </c15:dlblRangeCache>
              </c15:datalabelsRange>
            </c:ext>
            <c:ext xmlns:c16="http://schemas.microsoft.com/office/drawing/2014/chart" uri="{C3380CC4-5D6E-409C-BE32-E72D297353CC}">
              <c16:uniqueId val="{00000027-566B-4FC7-9068-9D75CBAB083C}"/>
            </c:ext>
          </c:extLst>
        </c:ser>
        <c:dLbls>
          <c:showLegendKey val="0"/>
          <c:showVal val="0"/>
          <c:showCatName val="0"/>
          <c:showSerName val="0"/>
          <c:showPercent val="0"/>
          <c:showBubbleSize val="0"/>
        </c:dLbls>
        <c:gapWidth val="150"/>
        <c:overlap val="100"/>
        <c:axId val="1612371936"/>
        <c:axId val="823586928"/>
      </c:barChart>
      <c:catAx>
        <c:axId val="1612371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23586928"/>
        <c:crosses val="autoZero"/>
        <c:auto val="1"/>
        <c:lblAlgn val="l"/>
        <c:lblOffset val="100"/>
        <c:noMultiLvlLbl val="0"/>
      </c:catAx>
      <c:valAx>
        <c:axId val="823586928"/>
        <c:scaling>
          <c:orientation val="minMax"/>
          <c:max val="1"/>
        </c:scaling>
        <c:delete val="1"/>
        <c:axPos val="b"/>
        <c:numFmt formatCode="0%" sourceLinked="1"/>
        <c:majorTickMark val="none"/>
        <c:minorTickMark val="none"/>
        <c:tickLblPos val="nextTo"/>
        <c:crossAx val="1612371936"/>
        <c:crosses val="autoZero"/>
        <c:crossBetween val="between"/>
        <c:majorUnit val="0.5"/>
      </c:valAx>
      <c:spPr>
        <a:noFill/>
        <a:ln>
          <a:noFill/>
        </a:ln>
        <a:effectLst/>
      </c:spPr>
    </c:plotArea>
    <c:legend>
      <c:legendPos val="r"/>
      <c:layout>
        <c:manualLayout>
          <c:xMode val="edge"/>
          <c:yMode val="edge"/>
          <c:x val="0"/>
          <c:y val="0.79262508701256551"/>
          <c:w val="1"/>
          <c:h val="0.12383679312813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'NON-STAFF'!$V$21</c:f>
              <c:strCache>
                <c:ptCount val="1"/>
                <c:pt idx="0">
                  <c:v>Increased</c:v>
                </c:pt>
              </c:strCache>
            </c:strRef>
          </c:tx>
          <c:spPr>
            <a:solidFill>
              <a:srgbClr val="70AD47"/>
            </a:solidFill>
            <a:ln>
              <a:noFill/>
            </a:ln>
            <a:effectLst/>
          </c:spPr>
          <c:invertIfNegative val="0"/>
          <c:dLbls>
            <c:dLbl>
              <c:idx val="0"/>
              <c:tx>
                <c:rich>
                  <a:bodyPr/>
                  <a:lstStyle/>
                  <a:p>
                    <a:fld id="{6B7405F2-ED6D-4594-A2F9-EA661E8826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0C0-41C6-8E3B-4DAEC7CEADB7}"/>
                </c:ext>
              </c:extLst>
            </c:dLbl>
            <c:dLbl>
              <c:idx val="1"/>
              <c:tx>
                <c:rich>
                  <a:bodyPr/>
                  <a:lstStyle/>
                  <a:p>
                    <a:fld id="{74D9CA6A-B949-4CB9-9B18-09BE492691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0C0-41C6-8E3B-4DAEC7CEADB7}"/>
                </c:ext>
              </c:extLst>
            </c:dLbl>
            <c:dLbl>
              <c:idx val="2"/>
              <c:tx>
                <c:rich>
                  <a:bodyPr/>
                  <a:lstStyle/>
                  <a:p>
                    <a:fld id="{B03CC7F7-261B-4EED-AC0B-7532A6CDF4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0C0-41C6-8E3B-4DAEC7CEA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'NON-STAFF'!$W$20:$Y$20</c:f>
              <c:strCache>
                <c:ptCount val="3"/>
                <c:pt idx="0">
                  <c:v>Trained volunteers (n=47 LGUs)</c:v>
                </c:pt>
                <c:pt idx="1">
                  <c:v>Youth (n=48 LGUs)</c:v>
                </c:pt>
                <c:pt idx="2">
                  <c:v>Community partners (n=49 LGUs)</c:v>
                </c:pt>
              </c:strCache>
            </c:strRef>
          </c:cat>
          <c:val>
            <c:numRef>
              <c:f>'NON-STAFF'!$W$21:$Y$21</c:f>
              <c:numCache>
                <c:formatCode>0%</c:formatCode>
                <c:ptCount val="3"/>
                <c:pt idx="0">
                  <c:v>0.40425531914893614</c:v>
                </c:pt>
                <c:pt idx="1">
                  <c:v>0.52083333333333337</c:v>
                </c:pt>
                <c:pt idx="2">
                  <c:v>0.83673469387755106</c:v>
                </c:pt>
              </c:numCache>
            </c:numRef>
          </c:val>
          <c:extLst>
            <c:ext xmlns:c15="http://schemas.microsoft.com/office/drawing/2012/chart" uri="{02D57815-91ED-43cb-92C2-25804820EDAC}">
              <c15:datalabelsRange>
                <c15:f>'NON-STAFF'!$W$25:$Y$25</c15:f>
                <c15:dlblRangeCache>
                  <c:ptCount val="3"/>
                  <c:pt idx="0">
                    <c:v>19</c:v>
                  </c:pt>
                  <c:pt idx="1">
                    <c:v>32</c:v>
                  </c:pt>
                  <c:pt idx="2">
                    <c:v>41</c:v>
                  </c:pt>
                </c15:dlblRangeCache>
              </c15:datalabelsRange>
            </c:ext>
            <c:ext xmlns:c16="http://schemas.microsoft.com/office/drawing/2014/chart" uri="{C3380CC4-5D6E-409C-BE32-E72D297353CC}">
              <c16:uniqueId val="{00000003-B0C0-41C6-8E3B-4DAEC7CEADB7}"/>
            </c:ext>
          </c:extLst>
        </c:ser>
        <c:ser>
          <c:idx val="2"/>
          <c:order val="2"/>
          <c:tx>
            <c:strRef>
              <c:f>'NON-STAFF'!$V$22</c:f>
              <c:strCache>
                <c:ptCount val="1"/>
                <c:pt idx="0">
                  <c:v>No change</c:v>
                </c:pt>
              </c:strCache>
            </c:strRef>
          </c:tx>
          <c:spPr>
            <a:solidFill>
              <a:srgbClr val="5BCED7"/>
            </a:solidFill>
            <a:ln>
              <a:noFill/>
            </a:ln>
            <a:effectLst/>
          </c:spPr>
          <c:invertIfNegative val="0"/>
          <c:dLbls>
            <c:dLbl>
              <c:idx val="0"/>
              <c:tx>
                <c:rich>
                  <a:bodyPr/>
                  <a:lstStyle/>
                  <a:p>
                    <a:fld id="{13ED1FA3-CCB5-47C2-908B-246D3B1788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0C0-41C6-8E3B-4DAEC7CEADB7}"/>
                </c:ext>
              </c:extLst>
            </c:dLbl>
            <c:dLbl>
              <c:idx val="1"/>
              <c:tx>
                <c:rich>
                  <a:bodyPr/>
                  <a:lstStyle/>
                  <a:p>
                    <a:fld id="{8C15B871-8FBC-49D1-8002-E1A1FE3849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0C0-41C6-8E3B-4DAEC7CEADB7}"/>
                </c:ext>
              </c:extLst>
            </c:dLbl>
            <c:dLbl>
              <c:idx val="2"/>
              <c:tx>
                <c:rich>
                  <a:bodyPr/>
                  <a:lstStyle/>
                  <a:p>
                    <a:fld id="{E56FEB46-D2BD-4533-85C2-D25143F7E7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0C0-41C6-8E3B-4DAEC7CEA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'NON-STAFF'!$W$20:$Y$20</c:f>
              <c:strCache>
                <c:ptCount val="3"/>
                <c:pt idx="0">
                  <c:v>Trained volunteers (n=47 LGUs)</c:v>
                </c:pt>
                <c:pt idx="1">
                  <c:v>Youth (n=48 LGUs)</c:v>
                </c:pt>
                <c:pt idx="2">
                  <c:v>Community partners (n=49 LGUs)</c:v>
                </c:pt>
              </c:strCache>
            </c:strRef>
          </c:cat>
          <c:val>
            <c:numRef>
              <c:f>'NON-STAFF'!$W$22:$Y$22</c:f>
              <c:numCache>
                <c:formatCode>0%</c:formatCode>
                <c:ptCount val="3"/>
                <c:pt idx="0">
                  <c:v>0.2978723404255319</c:v>
                </c:pt>
                <c:pt idx="1">
                  <c:v>0.33333333333333331</c:v>
                </c:pt>
                <c:pt idx="2">
                  <c:v>8.1632653061224483E-2</c:v>
                </c:pt>
              </c:numCache>
            </c:numRef>
          </c:val>
          <c:extLst>
            <c:ext xmlns:c15="http://schemas.microsoft.com/office/drawing/2012/chart" uri="{02D57815-91ED-43cb-92C2-25804820EDAC}">
              <c15:datalabelsRange>
                <c15:f>'NON-STAFF'!$W$27:$Y$27</c15:f>
                <c15:dlblRangeCache>
                  <c:ptCount val="3"/>
                  <c:pt idx="0">
                    <c:v>14</c:v>
                  </c:pt>
                  <c:pt idx="1">
                    <c:v>16</c:v>
                  </c:pt>
                  <c:pt idx="2">
                    <c:v>4</c:v>
                  </c:pt>
                </c15:dlblRangeCache>
              </c15:datalabelsRange>
            </c:ext>
            <c:ext xmlns:c16="http://schemas.microsoft.com/office/drawing/2014/chart" uri="{C3380CC4-5D6E-409C-BE32-E72D297353CC}">
              <c16:uniqueId val="{00000007-B0C0-41C6-8E3B-4DAEC7CEADB7}"/>
            </c:ext>
          </c:extLst>
        </c:ser>
        <c:ser>
          <c:idx val="3"/>
          <c:order val="3"/>
          <c:tx>
            <c:strRef>
              <c:f>'NON-STAFF'!$V$23</c:f>
              <c:strCache>
                <c:ptCount val="1"/>
                <c:pt idx="0">
                  <c:v>Decreased</c:v>
                </c:pt>
              </c:strCache>
            </c:strRef>
          </c:tx>
          <c:spPr>
            <a:solidFill>
              <a:schemeClr val="accent2"/>
            </a:solidFill>
            <a:ln>
              <a:noFill/>
            </a:ln>
            <a:effectLst/>
          </c:spPr>
          <c:invertIfNegative val="0"/>
          <c:dLbls>
            <c:dLbl>
              <c:idx val="0"/>
              <c:tx>
                <c:rich>
                  <a:bodyPr/>
                  <a:lstStyle/>
                  <a:p>
                    <a:fld id="{81CB2CE5-50A6-41CE-A9F7-3CA43CA7DF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0C0-41C6-8E3B-4DAEC7CEADB7}"/>
                </c:ext>
              </c:extLst>
            </c:dLbl>
            <c:dLbl>
              <c:idx val="1"/>
              <c:tx>
                <c:rich>
                  <a:bodyPr/>
                  <a:lstStyle/>
                  <a:p>
                    <a:fld id="{5CD5E8BC-B0DC-4D7D-8558-68804A4E6F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0C0-41C6-8E3B-4DAEC7CEADB7}"/>
                </c:ext>
              </c:extLst>
            </c:dLbl>
            <c:dLbl>
              <c:idx val="2"/>
              <c:delete val="1"/>
              <c:extLst>
                <c:ext xmlns:c15="http://schemas.microsoft.com/office/drawing/2012/chart" uri="{CE6537A1-D6FC-4f65-9D91-7224C49458BB}"/>
                <c:ext xmlns:c16="http://schemas.microsoft.com/office/drawing/2014/chart" uri="{C3380CC4-5D6E-409C-BE32-E72D297353CC}">
                  <c16:uniqueId val="{0000000A-B0C0-41C6-8E3B-4DAEC7CEA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'NON-STAFF'!$W$20:$Y$20</c:f>
              <c:strCache>
                <c:ptCount val="3"/>
                <c:pt idx="0">
                  <c:v>Trained volunteers (n=47 LGUs)</c:v>
                </c:pt>
                <c:pt idx="1">
                  <c:v>Youth (n=48 LGUs)</c:v>
                </c:pt>
                <c:pt idx="2">
                  <c:v>Community partners (n=49 LGUs)</c:v>
                </c:pt>
              </c:strCache>
            </c:strRef>
          </c:cat>
          <c:val>
            <c:numRef>
              <c:f>'NON-STAFF'!$W$23:$Y$23</c:f>
              <c:numCache>
                <c:formatCode>0%</c:formatCode>
                <c:ptCount val="3"/>
                <c:pt idx="0">
                  <c:v>0.1276595744680851</c:v>
                </c:pt>
                <c:pt idx="1">
                  <c:v>2.0833333333333332E-2</c:v>
                </c:pt>
                <c:pt idx="2">
                  <c:v>0</c:v>
                </c:pt>
              </c:numCache>
            </c:numRef>
          </c:val>
          <c:extLst>
            <c:ext xmlns:c15="http://schemas.microsoft.com/office/drawing/2012/chart" uri="{02D57815-91ED-43cb-92C2-25804820EDAC}">
              <c15:datalabelsRange>
                <c15:f>'NON-STAFF'!$W$28:$Y$28</c15:f>
                <c15:dlblRangeCache>
                  <c:ptCount val="3"/>
                  <c:pt idx="0">
                    <c:v>6</c:v>
                  </c:pt>
                  <c:pt idx="1">
                    <c:v>1</c:v>
                  </c:pt>
                  <c:pt idx="2">
                    <c:v>0</c:v>
                  </c:pt>
                </c15:dlblRangeCache>
              </c15:datalabelsRange>
            </c:ext>
            <c:ext xmlns:c16="http://schemas.microsoft.com/office/drawing/2014/chart" uri="{C3380CC4-5D6E-409C-BE32-E72D297353CC}">
              <c16:uniqueId val="{0000000B-B0C0-41C6-8E3B-4DAEC7CEADB7}"/>
            </c:ext>
          </c:extLst>
        </c:ser>
        <c:ser>
          <c:idx val="5"/>
          <c:order val="5"/>
          <c:tx>
            <c:strRef>
              <c:f>'NON-STAFF'!$V$24</c:f>
              <c:strCache>
                <c:ptCount val="1"/>
                <c:pt idx="0">
                  <c:v>N/A</c:v>
                </c:pt>
              </c:strCache>
            </c:strRef>
          </c:tx>
          <c:spPr>
            <a:solidFill>
              <a:schemeClr val="bg1">
                <a:lumMod val="75000"/>
              </a:schemeClr>
            </a:solidFill>
            <a:ln>
              <a:noFill/>
            </a:ln>
            <a:effectLst/>
          </c:spPr>
          <c:invertIfNegative val="0"/>
          <c:dLbls>
            <c:dLbl>
              <c:idx val="0"/>
              <c:tx>
                <c:rich>
                  <a:bodyPr/>
                  <a:lstStyle/>
                  <a:p>
                    <a:fld id="{5DCA4657-B9D1-4FC8-94C8-F30240D1E6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0C0-41C6-8E3B-4DAEC7CEADB7}"/>
                </c:ext>
              </c:extLst>
            </c:dLbl>
            <c:dLbl>
              <c:idx val="1"/>
              <c:tx>
                <c:rich>
                  <a:bodyPr/>
                  <a:lstStyle/>
                  <a:p>
                    <a:fld id="{761FFCDD-1DB4-41F4-A69C-73A356F1C70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0C0-41C6-8E3B-4DAEC7CEADB7}"/>
                </c:ext>
              </c:extLst>
            </c:dLbl>
            <c:dLbl>
              <c:idx val="2"/>
              <c:tx>
                <c:rich>
                  <a:bodyPr/>
                  <a:lstStyle/>
                  <a:p>
                    <a:fld id="{EF6E413E-AB88-4735-B596-EC4887D8A8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0C0-41C6-8E3B-4DAEC7CEAD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'NON-STAFF'!$W$20:$Y$20</c:f>
              <c:strCache>
                <c:ptCount val="3"/>
                <c:pt idx="0">
                  <c:v>Trained volunteers (n=47 LGUs)</c:v>
                </c:pt>
                <c:pt idx="1">
                  <c:v>Youth (n=48 LGUs)</c:v>
                </c:pt>
                <c:pt idx="2">
                  <c:v>Community partners (n=49 LGUs)</c:v>
                </c:pt>
              </c:strCache>
            </c:strRef>
          </c:cat>
          <c:val>
            <c:numRef>
              <c:f>'NON-STAFF'!$W$24:$Y$24</c:f>
              <c:numCache>
                <c:formatCode>0%</c:formatCode>
                <c:ptCount val="3"/>
                <c:pt idx="0">
                  <c:v>0.1702127659574468</c:v>
                </c:pt>
                <c:pt idx="1">
                  <c:v>0.125</c:v>
                </c:pt>
                <c:pt idx="2">
                  <c:v>8.1632653061224483E-2</c:v>
                </c:pt>
              </c:numCache>
            </c:numRef>
          </c:val>
          <c:extLst>
            <c:ext xmlns:c15="http://schemas.microsoft.com/office/drawing/2012/chart" uri="{02D57815-91ED-43cb-92C2-25804820EDAC}">
              <c15:datalabelsRange>
                <c15:f>'NON-STAFF'!$W$30:$Y$30</c15:f>
                <c15:dlblRangeCache>
                  <c:ptCount val="3"/>
                  <c:pt idx="0">
                    <c:v>8</c:v>
                  </c:pt>
                  <c:pt idx="1">
                    <c:v>6</c:v>
                  </c:pt>
                  <c:pt idx="2">
                    <c:v>4</c:v>
                  </c:pt>
                </c15:dlblRangeCache>
              </c15:datalabelsRange>
            </c:ext>
            <c:ext xmlns:c16="http://schemas.microsoft.com/office/drawing/2014/chart" uri="{C3380CC4-5D6E-409C-BE32-E72D297353CC}">
              <c16:uniqueId val="{0000000F-B0C0-41C6-8E3B-4DAEC7CEADB7}"/>
            </c:ext>
          </c:extLst>
        </c:ser>
        <c:dLbls>
          <c:showLegendKey val="0"/>
          <c:showVal val="0"/>
          <c:showCatName val="0"/>
          <c:showSerName val="0"/>
          <c:showPercent val="0"/>
          <c:showBubbleSize val="0"/>
        </c:dLbls>
        <c:gapWidth val="150"/>
        <c:overlap val="100"/>
        <c:axId val="612314623"/>
        <c:axId val="604145199"/>
        <c:extLst>
          <c:ext xmlns:c15="http://schemas.microsoft.com/office/drawing/2012/chart" uri="{02D57815-91ED-43cb-92C2-25804820EDAC}">
            <c15:filteredBarSeries>
              <c15:ser>
                <c:idx val="1"/>
                <c:order val="1"/>
                <c:tx>
                  <c:strRef>
                    <c:extLst>
                      <c:ext uri="{02D57815-91ED-43cb-92C2-25804820EDAC}">
                        <c15:formulaRef>
                          <c15:sqref>'NON-STAFF'!#REF!</c15:sqref>
                        </c15:formulaRef>
                      </c:ext>
                    </c:extLst>
                    <c:strCache>
                      <c:ptCount val="1"/>
                      <c:pt idx="0">
                        <c:v>#REF!</c:v>
                      </c:pt>
                    </c:strCache>
                  </c:strRef>
                </c:tx>
                <c:spPr>
                  <a:solidFill>
                    <a:schemeClr val="accent2"/>
                  </a:solidFill>
                  <a:ln>
                    <a:noFill/>
                  </a:ln>
                  <a:effectLst/>
                </c:spPr>
                <c:invertIfNegative val="0"/>
                <c:cat>
                  <c:strRef>
                    <c:extLst>
                      <c:ext uri="{02D57815-91ED-43cb-92C2-25804820EDAC}">
                        <c15:formulaRef>
                          <c15:sqref>'NON-STAFF'!$W$20:$Y$20</c15:sqref>
                        </c15:formulaRef>
                      </c:ext>
                    </c:extLst>
                    <c:strCache>
                      <c:ptCount val="3"/>
                      <c:pt idx="0">
                        <c:v>Trained volunteers (n=47 LGUs)</c:v>
                      </c:pt>
                      <c:pt idx="1">
                        <c:v>Youth (n=48 LGUs)</c:v>
                      </c:pt>
                      <c:pt idx="2">
                        <c:v>Community partners (n=49 LGUs)</c:v>
                      </c:pt>
                    </c:strCache>
                  </c:strRef>
                </c:cat>
                <c:val>
                  <c:numRef>
                    <c:extLst>
                      <c:ext uri="{02D57815-91ED-43cb-92C2-25804820EDAC}">
                        <c15:formulaRef>
                          <c15:sqref>'NON-STAFF'!#REF!</c15:sqref>
                        </c15:formulaRef>
                      </c:ext>
                    </c:extLst>
                    <c:numCache>
                      <c:formatCode>General</c:formatCode>
                      <c:ptCount val="1"/>
                      <c:pt idx="0">
                        <c:v>1</c:v>
                      </c:pt>
                    </c:numCache>
                  </c:numRef>
                </c:val>
                <c:extLst>
                  <c:ext xmlns:c16="http://schemas.microsoft.com/office/drawing/2014/chart" uri="{C3380CC4-5D6E-409C-BE32-E72D297353CC}">
                    <c16:uniqueId val="{00000010-B0C0-41C6-8E3B-4DAEC7CEADB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'NON-STAFF'!#REF!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'NON-STAFF'!$W$20:$Y$20</c15:sqref>
                        </c15:formulaRef>
                      </c:ext>
                    </c:extLst>
                    <c:strCache>
                      <c:ptCount val="3"/>
                      <c:pt idx="0">
                        <c:v>Trained volunteers (n=47 LGUs)</c:v>
                      </c:pt>
                      <c:pt idx="1">
                        <c:v>Youth (n=48 LGUs)</c:v>
                      </c:pt>
                      <c:pt idx="2">
                        <c:v>Community partners (n=49 LGUs)</c:v>
                      </c:pt>
                    </c:strCache>
                  </c:strRef>
                </c:cat>
                <c:val>
                  <c:numRef>
                    <c:extLst xmlns:c15="http://schemas.microsoft.com/office/drawing/2012/chart">
                      <c:ext xmlns:c15="http://schemas.microsoft.com/office/drawing/2012/chart" uri="{02D57815-91ED-43cb-92C2-25804820EDAC}">
                        <c15:formulaRef>
                          <c15:sqref>'NON-STAFF'!#REF!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11-B0C0-41C6-8E3B-4DAEC7CEADB7}"/>
                  </c:ext>
                </c:extLst>
              </c15:ser>
            </c15:filteredBarSeries>
          </c:ext>
        </c:extLst>
      </c:barChart>
      <c:catAx>
        <c:axId val="612314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45199"/>
        <c:crosses val="autoZero"/>
        <c:auto val="1"/>
        <c:lblAlgn val="ctr"/>
        <c:lblOffset val="100"/>
        <c:noMultiLvlLbl val="0"/>
      </c:catAx>
      <c:valAx>
        <c:axId val="604145199"/>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314623"/>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9">
  <a:schemeClr val="accent6"/>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0.29231</cdr:x>
      <cdr:y>0.66945</cdr:y>
    </cdr:from>
    <cdr:to>
      <cdr:x>0.3026</cdr:x>
      <cdr:y>0.7573</cdr:y>
    </cdr:to>
    <cdr:cxnSp macro="">
      <cdr:nvCxnSpPr>
        <cdr:cNvPr id="3" name="Straight Arrow Connector 2">
          <a:extLst xmlns:a="http://schemas.openxmlformats.org/drawingml/2006/main">
            <a:ext uri="{FF2B5EF4-FFF2-40B4-BE49-F238E27FC236}">
              <a16:creationId xmlns:a16="http://schemas.microsoft.com/office/drawing/2014/main" id="{A8C2F683-0286-DA2E-B03B-1C1AF550EF8D}"/>
            </a:ext>
          </a:extLst>
        </cdr:cNvPr>
        <cdr:cNvCxnSpPr/>
      </cdr:nvCxnSpPr>
      <cdr:spPr>
        <a:xfrm xmlns:a="http://schemas.openxmlformats.org/drawingml/2006/main">
          <a:off x="3301366" y="2708390"/>
          <a:ext cx="116224" cy="355418"/>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0.25304</cdr:x>
      <cdr:y>0.4265</cdr:y>
    </cdr:from>
    <cdr:to>
      <cdr:x>0.74696</cdr:x>
      <cdr:y>0.52132</cdr:y>
    </cdr:to>
    <cdr:sp macro="" textlink="">
      <cdr:nvSpPr>
        <cdr:cNvPr id="8" name="TextBox 6">
          <a:extLst xmlns:a="http://schemas.openxmlformats.org/drawingml/2006/main">
            <a:ext uri="{FF2B5EF4-FFF2-40B4-BE49-F238E27FC236}">
              <a16:creationId xmlns:a16="http://schemas.microsoft.com/office/drawing/2014/main" id="{E5BC1EC6-D247-482B-8BC6-4599CC4E9FCE}"/>
            </a:ext>
          </a:extLst>
        </cdr:cNvPr>
        <cdr:cNvSpPr txBox="1"/>
      </cdr:nvSpPr>
      <cdr:spPr>
        <a:xfrm xmlns:a="http://schemas.openxmlformats.org/drawingml/2006/main">
          <a:off x="2275707" y="1847289"/>
          <a:ext cx="4442163" cy="41069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accent6">
                  <a:lumMod val="75000"/>
                </a:schemeClr>
              </a:solidFill>
            </a:rPr>
            <a:t>Most from the Western and Southern regions</a:t>
          </a:r>
        </a:p>
      </cdr:txBody>
    </cdr:sp>
  </cdr:relSizeAnchor>
</c:userShapes>
</file>

<file path=ppt/drawings/drawing2.xml><?xml version="1.0" encoding="utf-8"?>
<c:userShapes xmlns:c="http://schemas.openxmlformats.org/drawingml/2006/chart">
  <cdr:relSizeAnchor xmlns:cdr="http://schemas.openxmlformats.org/drawingml/2006/chartDrawing">
    <cdr:from>
      <cdr:x>0.01863</cdr:x>
      <cdr:y>0.94761</cdr:y>
    </cdr:from>
    <cdr:to>
      <cdr:x>1</cdr:x>
      <cdr:y>1</cdr:y>
    </cdr:to>
    <cdr:sp macro="" textlink="">
      <cdr:nvSpPr>
        <cdr:cNvPr id="2" name="TextBox 1">
          <a:extLst xmlns:a="http://schemas.openxmlformats.org/drawingml/2006/main">
            <a:ext uri="{FF2B5EF4-FFF2-40B4-BE49-F238E27FC236}">
              <a16:creationId xmlns:a16="http://schemas.microsoft.com/office/drawing/2014/main" id="{76054746-67FE-EC0B-A266-CC80D38384CC}"/>
            </a:ext>
          </a:extLst>
        </cdr:cNvPr>
        <cdr:cNvSpPr txBox="1"/>
      </cdr:nvSpPr>
      <cdr:spPr>
        <a:xfrm xmlns:a="http://schemas.openxmlformats.org/drawingml/2006/main">
          <a:off x="166255" y="3917889"/>
          <a:ext cx="8759042" cy="21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FBEBEC-8769-446B-83D6-716511EC39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DO NOT SHARE - For previewing results only</a:t>
            </a:r>
          </a:p>
        </p:txBody>
      </p:sp>
      <p:sp>
        <p:nvSpPr>
          <p:cNvPr id="3" name="Date Placeholder 2">
            <a:extLst>
              <a:ext uri="{FF2B5EF4-FFF2-40B4-BE49-F238E27FC236}">
                <a16:creationId xmlns:a16="http://schemas.microsoft.com/office/drawing/2014/main" id="{5975C7AA-C83D-2020-CA79-61A63E1B96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D178FDEE-C21F-B41F-04D5-DE108809EA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4E117C-BEDD-B884-A8AA-1C2BDF4AA4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BFA7E-9F61-4B62-9574-9A546706DA0F}" type="slidenum">
              <a:rPr lang="en-US" smtClean="0"/>
              <a:t>‹#›</a:t>
            </a:fld>
            <a:endParaRPr lang="en-US"/>
          </a:p>
        </p:txBody>
      </p:sp>
    </p:spTree>
    <p:extLst>
      <p:ext uri="{BB962C8B-B14F-4D97-AF65-F5344CB8AC3E}">
        <p14:creationId xmlns:p14="http://schemas.microsoft.com/office/powerpoint/2010/main" val="166885391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DO NOT SHARE - For previewing results only</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C8C5-DB3F-481B-9F1F-DB8D8ABF4543}" type="slidenum">
              <a:rPr lang="en-US" smtClean="0"/>
              <a:t>‹#›</a:t>
            </a:fld>
            <a:endParaRPr lang="en-US"/>
          </a:p>
        </p:txBody>
      </p:sp>
    </p:spTree>
    <p:extLst>
      <p:ext uri="{BB962C8B-B14F-4D97-AF65-F5344CB8AC3E}">
        <p14:creationId xmlns:p14="http://schemas.microsoft.com/office/powerpoint/2010/main" val="29978179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rPr>
              <a:t>Outline of presentation and proposed roles: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OPENING &amp; INTRO (~5 min) – Roger to facilitate </a:t>
            </a:r>
          </a:p>
          <a:p>
            <a:pPr marL="0" marR="0">
              <a:spcBef>
                <a:spcPts val="0"/>
              </a:spcBef>
              <a:spcAft>
                <a:spcPts val="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SURVEY RESULTS (~30 min) – Kate to facilitate, Maggie to monitor the chat</a:t>
            </a:r>
          </a:p>
          <a:p>
            <a:pPr marL="0" marR="0">
              <a:spcBef>
                <a:spcPts val="0"/>
              </a:spcBef>
              <a:spcAft>
                <a:spcPts val="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LARGE GROUP DISCUSSION (~10 min) – Maggie to facilitate, Kate to monitor the chat and capture notes</a:t>
            </a:r>
          </a:p>
          <a:p>
            <a:pPr marL="0" marR="0">
              <a:spcBef>
                <a:spcPts val="0"/>
              </a:spcBef>
              <a:spcAft>
                <a:spcPts val="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CLOSE (1 min): - Roger</a:t>
            </a:r>
          </a:p>
        </p:txBody>
      </p:sp>
      <p:sp>
        <p:nvSpPr>
          <p:cNvPr id="4" name="Slide Number Placeholder 3"/>
          <p:cNvSpPr>
            <a:spLocks noGrp="1"/>
          </p:cNvSpPr>
          <p:nvPr>
            <p:ph type="sldNum" sz="quarter" idx="5"/>
          </p:nvPr>
        </p:nvSpPr>
        <p:spPr/>
        <p:txBody>
          <a:bodyPr/>
          <a:lstStyle/>
          <a:p>
            <a:fld id="{88EDC8C5-DB3F-481B-9F1F-DB8D8ABF4543}" type="slidenum">
              <a:rPr lang="en-US" smtClean="0"/>
              <a:t>1</a:t>
            </a:fld>
            <a:endParaRPr lang="en-US"/>
          </a:p>
        </p:txBody>
      </p:sp>
      <p:sp>
        <p:nvSpPr>
          <p:cNvPr id="5" name="Header Placeholder 4">
            <a:extLst>
              <a:ext uri="{FF2B5EF4-FFF2-40B4-BE49-F238E27FC236}">
                <a16:creationId xmlns:a16="http://schemas.microsoft.com/office/drawing/2014/main" id="{C96CD7D4-7D91-7672-2C08-960E831A2F51}"/>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F9DB797F-2897-7517-3BB1-783719C8D8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8425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KATE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slide you’ll see on the left-hand side the four sub-recommendations within Recommendation 3 that focus on investing in the success and visibility of Extension’s health-related professionals, programs and initiatives. On the previous slide this recommendation was rated as a priority by 83% of LGUs. This recommendation was singled out to understand in more depth since it is a key lever for supporting implementation of the Framework. The question used a 5-part scale to ask LGUs how consistent or how in place their institution’s current policies and practices are – ranging from in dark green consistently in place to grey not in place. Results on this slide tell us that securing funding for health-related work is further along than having dedicated staff or practices that incentivize work focused on health and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10</a:t>
            </a:fld>
            <a:endParaRPr lang="en-US"/>
          </a:p>
        </p:txBody>
      </p:sp>
      <p:sp>
        <p:nvSpPr>
          <p:cNvPr id="5" name="Header Placeholder 4">
            <a:extLst>
              <a:ext uri="{FF2B5EF4-FFF2-40B4-BE49-F238E27FC236}">
                <a16:creationId xmlns:a16="http://schemas.microsoft.com/office/drawing/2014/main" id="{81534717-9B3B-7C5D-8BEA-A7B1CD5C2195}"/>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A0AB7182-C857-4DDD-F3D1-6A820993D98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82623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KATE</a:t>
            </a: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 will wrap up this section by reiterating the key takeaways from this section: the survey found that most staff are at least somewhat familiar with the Framework. Recommendation 4 on partnerships and Recommendation 1 on health equity were rated the highest priority by LGUs. Results focusing on Recommendation 3 indicated that securing funding for health-related work may be further along than having dedicated staff or practices that incentivize work focused on health and equity. Let’s move to the next section.</a:t>
            </a:r>
            <a:endParaRPr lang="en-US" dirty="0"/>
          </a:p>
        </p:txBody>
      </p:sp>
      <p:sp>
        <p:nvSpPr>
          <p:cNvPr id="4" name="Header Placeholder 3"/>
          <p:cNvSpPr>
            <a:spLocks noGrp="1"/>
          </p:cNvSpPr>
          <p:nvPr>
            <p:ph type="hdr" sz="quarter"/>
          </p:nvPr>
        </p:nvSpPr>
        <p:spPr/>
        <p:txBody>
          <a:bodyPr/>
          <a:lstStyle/>
          <a:p>
            <a:r>
              <a:rPr lang="en-US"/>
              <a:t>DO NOT SHARE - For previewing results only</a:t>
            </a:r>
          </a:p>
        </p:txBody>
      </p:sp>
      <p:sp>
        <p:nvSpPr>
          <p:cNvPr id="5" name="Date Placeholder 4"/>
          <p:cNvSpPr>
            <a:spLocks noGrp="1"/>
          </p:cNvSpPr>
          <p:nvPr>
            <p:ph type="dt" idx="1"/>
          </p:nvPr>
        </p:nvSpPr>
        <p:spPr/>
        <p:txBody>
          <a:bodyPr/>
          <a:lstStyle/>
          <a:p>
            <a:endParaRPr lang="en-US"/>
          </a:p>
        </p:txBody>
      </p:sp>
      <p:sp>
        <p:nvSpPr>
          <p:cNvPr id="6" name="Slide Number Placeholder 5"/>
          <p:cNvSpPr>
            <a:spLocks noGrp="1"/>
          </p:cNvSpPr>
          <p:nvPr>
            <p:ph type="sldNum" sz="quarter" idx="5"/>
          </p:nvPr>
        </p:nvSpPr>
        <p:spPr/>
        <p:txBody>
          <a:bodyPr/>
          <a:lstStyle/>
          <a:p>
            <a:fld id="{88EDC8C5-DB3F-481B-9F1F-DB8D8ABF4543}" type="slidenum">
              <a:rPr lang="en-US" smtClean="0"/>
              <a:t>11</a:t>
            </a:fld>
            <a:endParaRPr lang="en-US"/>
          </a:p>
        </p:txBody>
      </p:sp>
    </p:spTree>
    <p:extLst>
      <p:ext uri="{BB962C8B-B14F-4D97-AF65-F5344CB8AC3E}">
        <p14:creationId xmlns:p14="http://schemas.microsoft.com/office/powerpoint/2010/main" val="90103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part of the survey we asked institutions if 17 pre-populated health and well-being topics were a part of the scope of their health and well-being work.  In order from the top of the slide are the most frequently reported health topics with at least 80% of LGUs reporting these topics as a part of their work with the top 5 in darker blue.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part of the questions in this section respondents were asked to indicate which Extension unit their work on each topic falls under. They could choose more than one unit. For 9 out of the 17 health topics LGUs reported that the work falls under their Family and Consumer Sciences (FCS) unit (among those LGUs that have this unit at their institution). ….I’ll talk later about cross-program partnership across these same health topics. </a:t>
            </a:r>
          </a:p>
          <a:p>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12</a:t>
            </a:fld>
            <a:endParaRPr lang="en-US"/>
          </a:p>
        </p:txBody>
      </p:sp>
      <p:sp>
        <p:nvSpPr>
          <p:cNvPr id="5" name="Header Placeholder 4">
            <a:extLst>
              <a:ext uri="{FF2B5EF4-FFF2-40B4-BE49-F238E27FC236}">
                <a16:creationId xmlns:a16="http://schemas.microsoft.com/office/drawing/2014/main" id="{78A7FEE8-2265-BBB5-4E09-37B148136D7E}"/>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6518A70B-BCBA-6CA1-F8D4-C53CB0AEBA9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4816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4F20-9CB7-45D6-790B-B83020ADC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F0BEE-268C-A9C0-E577-D60353213D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D0B06-D9B1-EE6C-AC4E-6F54179CFC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374249"/>
                </a:solidFill>
                <a:latin typeface="Arial" panose="020B0604020202020204" pitchFamily="34" charset="0"/>
              </a:rPr>
              <a:t>KATE</a:t>
            </a:r>
            <a:r>
              <a:rPr lang="en-US" sz="1200" b="0" i="0" u="none" strike="noStrike" baseline="0" dirty="0">
                <a:solidFill>
                  <a:srgbClr val="374249"/>
                </a:solidFill>
                <a:latin typeface="Arial" panose="020B0604020202020204" pitchFamily="34" charset="0"/>
              </a:rPr>
              <a:t>: I want to talk for a moment about SNAP-Ed and EFNEP. We know these two programs are critically important to Cooperative Extension and contribute</a:t>
            </a:r>
            <a:r>
              <a:rPr lang="en-US" sz="1200" b="0" i="0" u="none" strike="noStrike" baseline="0" dirty="0">
                <a:solidFill>
                  <a:srgbClr val="000000"/>
                </a:solidFill>
                <a:latin typeface="Arial" panose="020B0604020202020204" pitchFamily="34" charset="0"/>
              </a:rPr>
              <a:t> significantly to health and well-being programming at institutions. Together these programs reach more than 2 million individuals and families with nutrition information and catalyze community-based efforts focused on policy, systems, and environmental change. Nearly $300 million each year supports this work and with it comes diversity to Extension’s staff and participants. In the survey institutions were asked to exclude SNAP-Ed and EFNEP from their responses given that data is already available through other sources and funding levels are determined externally based on eligible populations. With this data we have a better understanding of health and well-being programming above and beyond what SNAP-Ed and EFNEP contribute.  </a:t>
            </a:r>
          </a:p>
          <a:p>
            <a:endParaRPr lang="en-US" dirty="0"/>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1DF526D-7CAE-AA68-08B8-DEF30C45C47F}"/>
              </a:ext>
            </a:extLst>
          </p:cNvPr>
          <p:cNvSpPr>
            <a:spLocks noGrp="1"/>
          </p:cNvSpPr>
          <p:nvPr>
            <p:ph type="sldNum" sz="quarter" idx="5"/>
          </p:nvPr>
        </p:nvSpPr>
        <p:spPr/>
        <p:txBody>
          <a:bodyPr/>
          <a:lstStyle/>
          <a:p>
            <a:fld id="{9B4BF45D-DC63-4A21-BBA2-CD69C5856A02}" type="slidenum">
              <a:rPr lang="en-US" smtClean="0"/>
              <a:t>13</a:t>
            </a:fld>
            <a:endParaRPr lang="en-US"/>
          </a:p>
        </p:txBody>
      </p:sp>
      <p:sp>
        <p:nvSpPr>
          <p:cNvPr id="5" name="Header Placeholder 4">
            <a:extLst>
              <a:ext uri="{FF2B5EF4-FFF2-40B4-BE49-F238E27FC236}">
                <a16:creationId xmlns:a16="http://schemas.microsoft.com/office/drawing/2014/main" id="{4168BEF7-7B2A-E5AF-0A13-5F887B470847}"/>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1B6B7A69-281D-07E3-0B86-BE9C421253E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4392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374249"/>
                </a:solidFill>
                <a:latin typeface="Arial" panose="020B0604020202020204" pitchFamily="34" charset="0"/>
              </a:rPr>
              <a:t>KATE</a:t>
            </a:r>
            <a:r>
              <a:rPr lang="en-US" sz="1200" b="0" i="0" u="none" strike="noStrike" baseline="0" dirty="0">
                <a:solidFill>
                  <a:srgbClr val="374249"/>
                </a:solidFill>
                <a:latin typeface="Arial" panose="020B0604020202020204" pitchFamily="34" charset="0"/>
              </a:rPr>
              <a:t>: Now let’s talk about funding for health and well-being work reported in the survey.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total 38 LGUs estimated $140 million in external grant funding for health and well-being work in 2023. This funding amount was very difficult for institutions to respond to. 12 LGUs were not able to answer and 1 indicated they received zero funding primarily focused on health. The distribution of funding amounts by LGU was a large range with the highest number landing in the $1 - $3 million bucket. </a:t>
            </a:r>
            <a:endParaRPr lang="en-US" sz="12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14</a:t>
            </a:fld>
            <a:endParaRPr lang="en-US"/>
          </a:p>
        </p:txBody>
      </p:sp>
      <p:sp>
        <p:nvSpPr>
          <p:cNvPr id="5" name="Header Placeholder 4">
            <a:extLst>
              <a:ext uri="{FF2B5EF4-FFF2-40B4-BE49-F238E27FC236}">
                <a16:creationId xmlns:a16="http://schemas.microsoft.com/office/drawing/2014/main" id="{619B0CD3-4A9A-568D-B2CC-1F84CF486A9C}"/>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6AFEF79-0185-862A-79A0-13E71F99E08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5727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this slide we are looking at changes to funding over the last 5 years. The top bar is looking at internal funding - Any funding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within the institution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including internal resource allocation or “core” funding that support staff and other costs. The bottom bar is looking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any funding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outside the institution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including grants and contracts external to Extension. We see in this bar that 41/50 LGUs (82%) increased external funding for health in the last 5 years while only 23/49 LGUs (47%) increased internal funding for health. Almost all LGUS that increased internal funding also increased external funding suggesting that more funding can lead to more funding. There was not a lot of regional variation in responses except for two areas pointed out on this slide: 1) The Western and Southern regions had the most LGUs reporting increased internal funding for health in the last 5 years. 2) The Southern region had the highest number of LGUs reporting their external funding significantly increased. Significantly increased was defined by funding that “more than doubled” in the past 5 years. </a:t>
            </a:r>
          </a:p>
          <a:p>
            <a:pPr marL="0" marR="0" lvl="0" indent="0">
              <a:lnSpc>
                <a:spcPct val="107000"/>
              </a:lnSpc>
              <a:spcBef>
                <a:spcPts val="0"/>
              </a:spcBef>
              <a:spcAft>
                <a:spcPts val="0"/>
              </a:spcAft>
              <a:buFont typeface="Symbol" panose="05050102010706020507" pitchFamily="18" charset="2"/>
              <a:buNone/>
            </a:pPr>
            <a:endParaRPr lang="en-US" sz="1200" dirty="0">
              <a:effectLst/>
              <a:latin typeface="+mn-lt"/>
              <a:ea typeface="+mn-ea"/>
              <a:cs typeface="+mn-cs"/>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mn-lt"/>
                <a:ea typeface="+mn-ea"/>
                <a:cs typeface="+mn-cs"/>
              </a:rPr>
              <a:t>USE ANIMATION TO BRING IN BLUE BOX ON HOP FUNDING: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team ran some significance tests and found that having High Obesity Program (HOP) funding is associated with increased external funding focused on health in the past 5 years which likely includes HOP funding itself. There was no significant relationship between for the other national health grants we looked at (EXCITE and WCC). HOP LGUs are concentrated in the Southern region which may account for some of the regional differences on this slide.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were a couple limitations in our analysis I’d like to point out: we did not control for the size of the LGU which could be predictive of levels of funding and staffing. Secondly, we did not account for differences in federal capacity funds received by 1862 and 1890 institutions. These differences mean 1862 and 1890 institutions do not have the same opportunities to increase health and well-being infrastructure, particularly for funding and staffing.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15</a:t>
            </a:fld>
            <a:endParaRPr lang="en-US"/>
          </a:p>
        </p:txBody>
      </p:sp>
      <p:sp>
        <p:nvSpPr>
          <p:cNvPr id="5" name="Header Placeholder 4">
            <a:extLst>
              <a:ext uri="{FF2B5EF4-FFF2-40B4-BE49-F238E27FC236}">
                <a16:creationId xmlns:a16="http://schemas.microsoft.com/office/drawing/2014/main" id="{D4883953-1E23-F7BC-1A1A-369A45664D67}"/>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3ADA7FE7-535F-845F-8A05-8559E3D1101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9634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KATE</a:t>
            </a:r>
            <a:r>
              <a:rPr lang="en-US" dirty="0"/>
              <a:t> – </a:t>
            </a:r>
            <a:r>
              <a:rPr lang="en-US" sz="1800" dirty="0">
                <a:effectLst/>
                <a:latin typeface="Calibri" panose="020F0502020204030204" pitchFamily="34" charset="0"/>
                <a:ea typeface="Calibri" panose="020F0502020204030204" pitchFamily="34" charset="0"/>
                <a:cs typeface="Times New Roman" panose="02020603050405020304" pitchFamily="18" charset="0"/>
              </a:rPr>
              <a:t>Just to briefly summarize the results from this section: 38 LGUs estimated about $140 million in external funding for health and well-being work outside of SNAP-Ed and EFNEP funding in 2023. Most LGUs increased external funding for health in the past five years. HOP funding was associated with increased external funding focused on health. </a:t>
            </a:r>
            <a:endParaRPr lang="en-US" dirty="0"/>
          </a:p>
        </p:txBody>
      </p:sp>
      <p:sp>
        <p:nvSpPr>
          <p:cNvPr id="4" name="Header Placeholder 3"/>
          <p:cNvSpPr>
            <a:spLocks noGrp="1"/>
          </p:cNvSpPr>
          <p:nvPr>
            <p:ph type="hdr" sz="quarter"/>
          </p:nvPr>
        </p:nvSpPr>
        <p:spPr/>
        <p:txBody>
          <a:bodyPr/>
          <a:lstStyle/>
          <a:p>
            <a:r>
              <a:rPr lang="en-US"/>
              <a:t>DO NOT SHARE - For previewing results only</a:t>
            </a:r>
          </a:p>
        </p:txBody>
      </p:sp>
      <p:sp>
        <p:nvSpPr>
          <p:cNvPr id="5" name="Date Placeholder 4"/>
          <p:cNvSpPr>
            <a:spLocks noGrp="1"/>
          </p:cNvSpPr>
          <p:nvPr>
            <p:ph type="dt" idx="1"/>
          </p:nvPr>
        </p:nvSpPr>
        <p:spPr/>
        <p:txBody>
          <a:bodyPr/>
          <a:lstStyle/>
          <a:p>
            <a:endParaRPr lang="en-US"/>
          </a:p>
        </p:txBody>
      </p:sp>
      <p:sp>
        <p:nvSpPr>
          <p:cNvPr id="6" name="Slide Number Placeholder 5"/>
          <p:cNvSpPr>
            <a:spLocks noGrp="1"/>
          </p:cNvSpPr>
          <p:nvPr>
            <p:ph type="sldNum" sz="quarter" idx="5"/>
          </p:nvPr>
        </p:nvSpPr>
        <p:spPr/>
        <p:txBody>
          <a:bodyPr/>
          <a:lstStyle/>
          <a:p>
            <a:fld id="{88EDC8C5-DB3F-481B-9F1F-DB8D8ABF4543}" type="slidenum">
              <a:rPr lang="en-US" smtClean="0"/>
              <a:t>16</a:t>
            </a:fld>
            <a:endParaRPr lang="en-US"/>
          </a:p>
        </p:txBody>
      </p:sp>
    </p:spTree>
    <p:extLst>
      <p:ext uri="{BB962C8B-B14F-4D97-AF65-F5344CB8AC3E}">
        <p14:creationId xmlns:p14="http://schemas.microsoft.com/office/powerpoint/2010/main" val="830412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we will talk about leadership structure that supports health and well-being work at Extension institutions. The most commonly reported leadership structure by 48% of institutions was that health and well-being work is a part of the Family and Consumer Sciences program area. This was followed by having a dedicated/unit/center leading the work. Some examples of names of dedicated units or programs for health and well-being work are on the slide. In our analysis we found that the presence of a dedicated unit/center leading health and well-being work was associated with increased internal funding for health.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also asked about change in leadership structure in the past 5 years. Just over half of LGUs (53%) indicated their leadership structure had not changed in the last 5 years. For the 21 LGUs that reported change had occurred they described changes as adding interdisciplinary outcome teams, merging/creating new program areas, renaming FCS to better align with their work, and adding a state-level position for health.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next slide we’ll talk about staffing.</a:t>
            </a:r>
          </a:p>
        </p:txBody>
      </p:sp>
      <p:sp>
        <p:nvSpPr>
          <p:cNvPr id="4" name="Slide Number Placeholder 3"/>
          <p:cNvSpPr>
            <a:spLocks noGrp="1"/>
          </p:cNvSpPr>
          <p:nvPr>
            <p:ph type="sldNum" sz="quarter" idx="5"/>
          </p:nvPr>
        </p:nvSpPr>
        <p:spPr/>
        <p:txBody>
          <a:bodyPr/>
          <a:lstStyle/>
          <a:p>
            <a:fld id="{9B4BF45D-DC63-4A21-BBA2-CD69C5856A02}" type="slidenum">
              <a:rPr lang="en-US" smtClean="0"/>
              <a:t>17</a:t>
            </a:fld>
            <a:endParaRPr lang="en-US"/>
          </a:p>
        </p:txBody>
      </p:sp>
      <p:sp>
        <p:nvSpPr>
          <p:cNvPr id="5" name="Header Placeholder 4">
            <a:extLst>
              <a:ext uri="{FF2B5EF4-FFF2-40B4-BE49-F238E27FC236}">
                <a16:creationId xmlns:a16="http://schemas.microsoft.com/office/drawing/2014/main" id="{77573DCA-3C34-DC6B-7A11-F772FD51229C}"/>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A03F6BA-355F-6456-5ED0-60CA538F05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8378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 ANIMATION TO ONLY SHOW SUMMARY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KATE</a:t>
            </a:r>
            <a:r>
              <a:rPr lang="en-US" dirty="0"/>
              <a:t> -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survey asked about the current number of dedicated (or those with 100% FTE) heath and well-being positions. In keeping with the questions about funding, LGUs were asked to exclude SNAP-Ed and EFNEP staff when thinking about their responses. In total LGUs estimated having about 960 dedicated health and well-being positions with about half of LGUs indicating these dedicated positions make up 1-10% of their workforce. Feedback on the results indicated that the 960 number may be a gross underestimate of staff working on health and well-being work since staff that work partially on SNAP-Ed and EFNEP were excluded.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THE CHANGES CHART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we’ll look at changes to health-related staff in the last 5 years. Looking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Looking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the distribution of type of staff engaged in health and well-being work, a little over half of LGUs increased health-related state-level positions and intern and practicum students. LGUs reported the least amount of change in district/regional and AmeriCorps positions. The grey  bars are on this slide are where LGUs indicated they didn’t have these position type at their institution. In qualitative comments for this section three institutions named funding shortages that did not allow them to maintain or add staff.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ADD BLUE BOX</a:t>
            </a:r>
          </a:p>
          <a:p>
            <a:endParaRPr lang="en-US"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comments LGUs mentioned a couple ways they were able to increase intern and practicum students – through collaboration with their on campus MPH or BSPH programs or through federal grants that fund scholarships for internships with Extension</a:t>
            </a:r>
          </a:p>
        </p:txBody>
      </p:sp>
      <p:sp>
        <p:nvSpPr>
          <p:cNvPr id="4" name="Slide Number Placeholder 3"/>
          <p:cNvSpPr>
            <a:spLocks noGrp="1"/>
          </p:cNvSpPr>
          <p:nvPr>
            <p:ph type="sldNum" sz="quarter" idx="5"/>
          </p:nvPr>
        </p:nvSpPr>
        <p:spPr/>
        <p:txBody>
          <a:bodyPr/>
          <a:lstStyle/>
          <a:p>
            <a:fld id="{9B4BF45D-DC63-4A21-BBA2-CD69C5856A02}" type="slidenum">
              <a:rPr lang="en-US" smtClean="0"/>
              <a:t>18</a:t>
            </a:fld>
            <a:endParaRPr lang="en-US"/>
          </a:p>
        </p:txBody>
      </p:sp>
      <p:sp>
        <p:nvSpPr>
          <p:cNvPr id="5" name="Header Placeholder 4">
            <a:extLst>
              <a:ext uri="{FF2B5EF4-FFF2-40B4-BE49-F238E27FC236}">
                <a16:creationId xmlns:a16="http://schemas.microsoft.com/office/drawing/2014/main" id="{034E83B8-A846-0CF4-8BED-906364A28F80}"/>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67EA8B8C-766B-3D4E-2E2E-005D6BC3F44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1590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Within Recommendation 1 of the Framework which focuses on health equity there is an emphasis to “prioritize hiring, retention, and development of a diverse and culturally sensitive workforce.” These questions aimed to understand how much of a priority it is for institutions to have structures and systems that support equitable hiring policies and practices. The scale was a high priority as indicated by the dark green bar to a “not a priority at all in the grey bar.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top three practices were rated as a priority by over half of LGUs. The bottom four practices have the most opportunity among institutions with more institutions indicating these practices are emerging as a priority or are not yet a priority. As seen in orange some practices are a priority but local limitations prevent them from acting on it. A majority of 1890 and North Central institutions rated all 7 practices as a priority. </a:t>
            </a:r>
          </a:p>
        </p:txBody>
      </p:sp>
      <p:sp>
        <p:nvSpPr>
          <p:cNvPr id="4" name="Slide Number Placeholder 3"/>
          <p:cNvSpPr>
            <a:spLocks noGrp="1"/>
          </p:cNvSpPr>
          <p:nvPr>
            <p:ph type="sldNum" sz="quarter" idx="5"/>
          </p:nvPr>
        </p:nvSpPr>
        <p:spPr/>
        <p:txBody>
          <a:bodyPr/>
          <a:lstStyle/>
          <a:p>
            <a:fld id="{9B4BF45D-DC63-4A21-BBA2-CD69C5856A02}" type="slidenum">
              <a:rPr lang="en-US" smtClean="0"/>
              <a:t>19</a:t>
            </a:fld>
            <a:endParaRPr lang="en-US"/>
          </a:p>
        </p:txBody>
      </p:sp>
      <p:sp>
        <p:nvSpPr>
          <p:cNvPr id="5" name="Header Placeholder 4">
            <a:extLst>
              <a:ext uri="{FF2B5EF4-FFF2-40B4-BE49-F238E27FC236}">
                <a16:creationId xmlns:a16="http://schemas.microsoft.com/office/drawing/2014/main" id="{EBB3A7BF-A3A5-592C-6DF5-89EED1F46FF3}"/>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7ABBEF68-9EC3-215D-B5F0-64064F49EFB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9428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ROGER: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goal of the infrastructure survey was to increase understanding of the work happening regarding health equity and well-being across the Cooperative Extension System to be able to inform communications, grant writing and fundraising, and professional development opportunities. The intent is for this to be an annual survey to be able to monitor the work overtime.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results from this inaugural infrastructure survey present an initial understanding of the progress and current status of Extension’s health-related work. The findings show promising advances in implementing the Framework, increasing capacity (funding and staffing) to engage in health-related work, and expanding community partnerships to collaboratively advance health equity and well-being in communities across the country.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DO NOT SHARE - For previewing results only</a:t>
            </a:r>
          </a:p>
        </p:txBody>
      </p:sp>
      <p:sp>
        <p:nvSpPr>
          <p:cNvPr id="5" name="Date Placeholder 4"/>
          <p:cNvSpPr>
            <a:spLocks noGrp="1"/>
          </p:cNvSpPr>
          <p:nvPr>
            <p:ph type="dt" idx="1"/>
          </p:nvPr>
        </p:nvSpPr>
        <p:spPr/>
        <p:txBody>
          <a:bodyPr/>
          <a:lstStyle/>
          <a:p>
            <a:endParaRPr lang="en-US"/>
          </a:p>
        </p:txBody>
      </p:sp>
      <p:sp>
        <p:nvSpPr>
          <p:cNvPr id="6" name="Slide Number Placeholder 5"/>
          <p:cNvSpPr>
            <a:spLocks noGrp="1"/>
          </p:cNvSpPr>
          <p:nvPr>
            <p:ph type="sldNum" sz="quarter" idx="5"/>
          </p:nvPr>
        </p:nvSpPr>
        <p:spPr/>
        <p:txBody>
          <a:bodyPr/>
          <a:lstStyle/>
          <a:p>
            <a:fld id="{88EDC8C5-DB3F-481B-9F1F-DB8D8ABF4543}" type="slidenum">
              <a:rPr lang="en-US" smtClean="0"/>
              <a:t>2</a:t>
            </a:fld>
            <a:endParaRPr lang="en-US"/>
          </a:p>
        </p:txBody>
      </p:sp>
    </p:spTree>
    <p:extLst>
      <p:ext uri="{BB962C8B-B14F-4D97-AF65-F5344CB8AC3E}">
        <p14:creationId xmlns:p14="http://schemas.microsoft.com/office/powerpoint/2010/main" val="375067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Wrapping up this section on health and well-being leadership and staffing we found in the survey that health and well-being work was most frequently under the umbrella of the Family and Consumer Sciences program area and the presence of a dedicated unit or center leading health and well-being work was associated with increased internal funding for health. Health-related state-level staff positions increased the most in the past 5 years. Equitable hiring practices are a current or emerging priority for LGUs. These findings tie back to Recommendation 3 of the Framework supporting that leadership and staffing for health and well-being work is evolving. It will be interesting to see if there are notable changes in this area when the survey is administered again this year. </a:t>
            </a:r>
          </a:p>
        </p:txBody>
      </p:sp>
      <p:sp>
        <p:nvSpPr>
          <p:cNvPr id="4" name="Header Placeholder 3"/>
          <p:cNvSpPr>
            <a:spLocks noGrp="1"/>
          </p:cNvSpPr>
          <p:nvPr>
            <p:ph type="hdr" sz="quarter"/>
          </p:nvPr>
        </p:nvSpPr>
        <p:spPr/>
        <p:txBody>
          <a:bodyPr/>
          <a:lstStyle/>
          <a:p>
            <a:r>
              <a:rPr lang="en-US"/>
              <a:t>DO NOT SHARE - For previewing results only</a:t>
            </a:r>
          </a:p>
        </p:txBody>
      </p:sp>
      <p:sp>
        <p:nvSpPr>
          <p:cNvPr id="5" name="Date Placeholder 4"/>
          <p:cNvSpPr>
            <a:spLocks noGrp="1"/>
          </p:cNvSpPr>
          <p:nvPr>
            <p:ph type="dt" idx="1"/>
          </p:nvPr>
        </p:nvSpPr>
        <p:spPr/>
        <p:txBody>
          <a:bodyPr/>
          <a:lstStyle/>
          <a:p>
            <a:endParaRPr lang="en-US"/>
          </a:p>
        </p:txBody>
      </p:sp>
      <p:sp>
        <p:nvSpPr>
          <p:cNvPr id="6" name="Slide Number Placeholder 5"/>
          <p:cNvSpPr>
            <a:spLocks noGrp="1"/>
          </p:cNvSpPr>
          <p:nvPr>
            <p:ph type="sldNum" sz="quarter" idx="5"/>
          </p:nvPr>
        </p:nvSpPr>
        <p:spPr/>
        <p:txBody>
          <a:bodyPr/>
          <a:lstStyle/>
          <a:p>
            <a:fld id="{88EDC8C5-DB3F-481B-9F1F-DB8D8ABF4543}" type="slidenum">
              <a:rPr lang="en-US" smtClean="0"/>
              <a:t>20</a:t>
            </a:fld>
            <a:endParaRPr lang="en-US"/>
          </a:p>
        </p:txBody>
      </p:sp>
    </p:spTree>
    <p:extLst>
      <p:ext uri="{BB962C8B-B14F-4D97-AF65-F5344CB8AC3E}">
        <p14:creationId xmlns:p14="http://schemas.microsoft.com/office/powerpoint/2010/main" val="38574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the last section of results before we summarize and pause for some questions and discussion. As part of understanding progress supporting Recommendation 5 focused on advancing the work of coalitions, the survey assessed how community coalition engagement changed, current status and what roles Extension staff play in coalitions. 80% reported community coalition engagement increased in the past 5 years. Across all regions the majority of institutions reported that currently their institutions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always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often”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engage with community coalitions focused on health in their work. The roles most frequently indicated were attending coalition meetings, participating in workgroup/committee meetings and providing leadership.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ADD BOTTOM CHART</a:t>
            </a:r>
          </a:p>
          <a:p>
            <a:endParaRPr lang="en-US" sz="12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survey asked about how engagement of community partners, youth and volunteers in Extension’s health and well-being work changed in the last five years. 84% or 41/49 LGUs increased the number of community partners in the last 5 years while increases to the number of youth and trained volunteers were less common. Again, institutions were instructed to exclude SNAP-Ed and EFNEP from their responses.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 VOLUNTEER BOX</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qualitative comments LGUs offered some perspectives on the trends in volunteer engagement. Some said their increases were due to new grants and a strategic focus on growing volunteer engagement. Others said volunteer engagement decreased during the pandemic and still had not bounced back. </a:t>
            </a:r>
          </a:p>
        </p:txBody>
      </p:sp>
      <p:sp>
        <p:nvSpPr>
          <p:cNvPr id="4" name="Slide Number Placeholder 3"/>
          <p:cNvSpPr>
            <a:spLocks noGrp="1"/>
          </p:cNvSpPr>
          <p:nvPr>
            <p:ph type="sldNum" sz="quarter" idx="5"/>
          </p:nvPr>
        </p:nvSpPr>
        <p:spPr/>
        <p:txBody>
          <a:bodyPr/>
          <a:lstStyle/>
          <a:p>
            <a:fld id="{9B4BF45D-DC63-4A21-BBA2-CD69C5856A02}" type="slidenum">
              <a:rPr lang="en-US" smtClean="0"/>
              <a:t>21</a:t>
            </a:fld>
            <a:endParaRPr lang="en-US"/>
          </a:p>
        </p:txBody>
      </p:sp>
      <p:sp>
        <p:nvSpPr>
          <p:cNvPr id="5" name="Header Placeholder 4">
            <a:extLst>
              <a:ext uri="{FF2B5EF4-FFF2-40B4-BE49-F238E27FC236}">
                <a16:creationId xmlns:a16="http://schemas.microsoft.com/office/drawing/2014/main" id="{77573DCA-3C34-DC6B-7A11-F772FD51229C}"/>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A03F6BA-355F-6456-5ED0-60CA538F05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34509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KATE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 Cross-program 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artnering within Extension allows LGUs to broaden the understanding and implementation of health and well-being efforts beyond just the purview of Family Consumer Sciences (FCS).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each health and well-being topic that was in the scope of LGUs’ work they could select which Extension unit(s) the work fell under. The topics on the left were most frequently led by more than 1 program and had more than half of LGUs reporting partnering across programs on these topic areas. These topics tended to be broader (e.g. food systems work) and areas Extension has been working on the longest with both state and county-level staff engaging in the work. It’s likely that the more staff engaged in a topic the more capacity there is to partner outside of a single program. The topics on the right were most frequently led by only one program, usually FCS. These topics tended to be more focused on adults and were newer or emerging areas for Extension.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Cross-program partnering was common across all CES regions.  Three LGUs reported more than one program working on 16/17 health topics. </a:t>
            </a:r>
          </a:p>
          <a:p>
            <a:endParaRPr lang="en-US" dirty="0"/>
          </a:p>
          <a:p>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22</a:t>
            </a:fld>
            <a:endParaRPr lang="en-US"/>
          </a:p>
        </p:txBody>
      </p:sp>
      <p:sp>
        <p:nvSpPr>
          <p:cNvPr id="5" name="Header Placeholder 4">
            <a:extLst>
              <a:ext uri="{FF2B5EF4-FFF2-40B4-BE49-F238E27FC236}">
                <a16:creationId xmlns:a16="http://schemas.microsoft.com/office/drawing/2014/main" id="{77573DCA-3C34-DC6B-7A11-F772FD51229C}"/>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A03F6BA-355F-6456-5ED0-60CA538F057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48702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this section we learned that LGUS increased the number of community partners for health and well-being work over the last 5 years. Most LGUs increased community coalition engagement and shared they “always” or “often” currently engage with coalitions on health work. Cross-program partnering was common, particularly in areas Extension has been working on a long time and with the most staff. In the future it may be beneficial to better understand the other types of partnership Extension engages in (with other LGUs, with public health organizations, or government) especially since Recommendation 4 on Establishing partnerships was rated as a high priority for most LGUs in the survey. </a:t>
            </a:r>
          </a:p>
          <a:p>
            <a:endParaRPr lang="en-US" dirty="0"/>
          </a:p>
          <a:p>
            <a:endParaRPr lang="en-US" dirty="0"/>
          </a:p>
        </p:txBody>
      </p:sp>
      <p:sp>
        <p:nvSpPr>
          <p:cNvPr id="4" name="Header Placeholder 3"/>
          <p:cNvSpPr>
            <a:spLocks noGrp="1"/>
          </p:cNvSpPr>
          <p:nvPr>
            <p:ph type="hdr" sz="quarter"/>
          </p:nvPr>
        </p:nvSpPr>
        <p:spPr/>
        <p:txBody>
          <a:bodyPr/>
          <a:lstStyle/>
          <a:p>
            <a:r>
              <a:rPr lang="en-US"/>
              <a:t>DO NOT SHARE - For previewing results only</a:t>
            </a:r>
          </a:p>
        </p:txBody>
      </p:sp>
      <p:sp>
        <p:nvSpPr>
          <p:cNvPr id="5" name="Date Placeholder 4"/>
          <p:cNvSpPr>
            <a:spLocks noGrp="1"/>
          </p:cNvSpPr>
          <p:nvPr>
            <p:ph type="dt" idx="1"/>
          </p:nvPr>
        </p:nvSpPr>
        <p:spPr/>
        <p:txBody>
          <a:bodyPr/>
          <a:lstStyle/>
          <a:p>
            <a:endParaRPr lang="en-US"/>
          </a:p>
        </p:txBody>
      </p:sp>
      <p:sp>
        <p:nvSpPr>
          <p:cNvPr id="6" name="Slide Number Placeholder 5"/>
          <p:cNvSpPr>
            <a:spLocks noGrp="1"/>
          </p:cNvSpPr>
          <p:nvPr>
            <p:ph type="sldNum" sz="quarter" idx="5"/>
          </p:nvPr>
        </p:nvSpPr>
        <p:spPr/>
        <p:txBody>
          <a:bodyPr/>
          <a:lstStyle/>
          <a:p>
            <a:fld id="{88EDC8C5-DB3F-481B-9F1F-DB8D8ABF4543}" type="slidenum">
              <a:rPr lang="en-US" smtClean="0"/>
              <a:t>23</a:t>
            </a:fld>
            <a:endParaRPr lang="en-US"/>
          </a:p>
        </p:txBody>
      </p:sp>
    </p:spTree>
    <p:extLst>
      <p:ext uri="{BB962C8B-B14F-4D97-AF65-F5344CB8AC3E}">
        <p14:creationId xmlns:p14="http://schemas.microsoft.com/office/powerpoint/2010/main" val="200953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USE ANIMATION AND SHOW ONE AT A TIME</a:t>
            </a:r>
          </a:p>
          <a:p>
            <a:endParaRPr lang="en-US" b="1" dirty="0"/>
          </a:p>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final slide reiterates the high level findings from the first health and well-being infrastructure survey. First, most LGUs reported staff are at least somewhat familiar with the Framework and that the recommendations were at least somewhat of a priority for their institutions.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LGUs reported these five health topics as most frequently a part of their health and well-being work.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total estimated amount of external funding for health and well-being work was about $140 million in 2023 excluding SNAP-Ed and EFNEP funding. Most LGUs increased external funding for health over the last 5 years.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Health and well-being work was mostly led by the FCS program area. Across institutions LGUs estimated they have almost 1,000 dedicated (100% FTE staff to health and well-being work. IN the past 5 years the largest increase was to state-level positions.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finally LGUs increased the number of community partners in the last 5 years and cross-program partnering was coming. </a:t>
            </a:r>
          </a:p>
          <a:p>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24</a:t>
            </a:fld>
            <a:endParaRPr lang="en-US"/>
          </a:p>
        </p:txBody>
      </p:sp>
      <p:sp>
        <p:nvSpPr>
          <p:cNvPr id="5" name="Header Placeholder 4">
            <a:extLst>
              <a:ext uri="{FF2B5EF4-FFF2-40B4-BE49-F238E27FC236}">
                <a16:creationId xmlns:a16="http://schemas.microsoft.com/office/drawing/2014/main" id="{81534717-9B3B-7C5D-8BEA-A7B1CD5C2195}"/>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A0AB7182-C857-4DDD-F3D1-6A820993D98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2686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what happens next? Our team in partnership with Roger and Kerry will share these results with ECOP next month and at the National Health Outreach Conference in May. We hope to see some of you there.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invite this group to take the report on the infrastructure survey findings and share it with your colleagues at your institutions or with your regional leadership. Appendix 2 of the report includes a discussion guide that could help to prompt reflections, ideas or actions for LGUs as they review the results.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Health Leadership Committee which advises on the overall direction of Extension’s health equity and well-being work nationally reviewed the results in late 2023 and used them to inform its workplan for 2024 (found in the report). In particular, the HLC recommended maintaining a focus on recognizing and rewarding the work of Extension professionals (under Recommendation 3) through creation of an updated set of core competencies for health Extension professionals and sharing existing resources on personal performance metrics for administrators. More to come on that work. </a:t>
            </a:r>
          </a:p>
        </p:txBody>
      </p:sp>
      <p:sp>
        <p:nvSpPr>
          <p:cNvPr id="4" name="Slide Number Placeholder 3"/>
          <p:cNvSpPr>
            <a:spLocks noGrp="1"/>
          </p:cNvSpPr>
          <p:nvPr>
            <p:ph type="sldNum" sz="quarter" idx="5"/>
          </p:nvPr>
        </p:nvSpPr>
        <p:spPr/>
        <p:txBody>
          <a:bodyPr/>
          <a:lstStyle/>
          <a:p>
            <a:fld id="{9B4BF45D-DC63-4A21-BBA2-CD69C5856A02}" type="slidenum">
              <a:rPr lang="en-US" smtClean="0"/>
              <a:t>25</a:t>
            </a:fld>
            <a:endParaRPr lang="en-US"/>
          </a:p>
        </p:txBody>
      </p:sp>
      <p:sp>
        <p:nvSpPr>
          <p:cNvPr id="5" name="Header Placeholder 4">
            <a:extLst>
              <a:ext uri="{FF2B5EF4-FFF2-40B4-BE49-F238E27FC236}">
                <a16:creationId xmlns:a16="http://schemas.microsoft.com/office/drawing/2014/main" id="{CE5A83A2-6E3D-8BA2-CD9B-7ACCB1EF9A22}"/>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E6C883A-37F8-3262-B6B2-1D7C2DA31CA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26243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KATE: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Another group, the Extension Health Metrics Workgroup, consists of Extension professionals working towards identifying system-wide measures that tell the story of Extension’s impact on health and well-being across the country.  Part of the workgroup’s efforts includes looking for opportunities for cross-program measures to better tell the story of Extension’s efforts in specific focus areas.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Cross-program measures are data collected across multiple projects or grants and reported at the unit, state or regional level.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examples include # of volunteer hours across all Extension programs, # of coalitions Extension engages with across the state, # of participants in trainings/events, participant knowledge/behavior change across Extension projects, return on investment or cost savings. To inform these efforts, the infrastructure survey asked respondents to indicate the current status of their efforts to collect cross-program measures. Over half of institutions were interested in starting, expanding, or improving their cross-program measures, showing an interest in growing the system’s capacity to measure and report out its health-related work. The workgroup is continuing to meet in 2024. If you’d like information about how to join this group please email Kerry Gabbert.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support Extension programs in understanding their current capacity to implement health and well-being work internally and with community partners CCHE is developing a team-based institutional assessment. It sets up a local- team-based dialog with questions and offers guidance/vision on what building capacity might entail. It is self-administered and serves local action planning needs. More will be shared about this in 2024.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Our team will help with administering the infrastructure survey again in Fall 2024. With this next survey there is opportunity to increase engagement of LGUs in completing the survey, assess continued progress and deepen understanding of some of the areas that arose here (e.g., impact of specific national initiatives, deeper understanding of external partnerships).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Now I will hand it over to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MAGGIE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who will lead the discussion portion. </a:t>
            </a:r>
          </a:p>
          <a:p>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26</a:t>
            </a:fld>
            <a:endParaRPr lang="en-US"/>
          </a:p>
        </p:txBody>
      </p:sp>
      <p:sp>
        <p:nvSpPr>
          <p:cNvPr id="5" name="Header Placeholder 4">
            <a:extLst>
              <a:ext uri="{FF2B5EF4-FFF2-40B4-BE49-F238E27FC236}">
                <a16:creationId xmlns:a16="http://schemas.microsoft.com/office/drawing/2014/main" id="{CE5A83A2-6E3D-8BA2-CD9B-7ACCB1EF9A22}"/>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E6C883A-37F8-3262-B6B2-1D7C2DA31CA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02943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0D9B-A635-3A41-006A-86BF9292B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FD54F-DCAA-6DD7-129A-A3E402B00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12CF8-5877-8090-58FE-F0C6403E88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MAGGIE</a:t>
            </a:r>
            <a:r>
              <a:rPr lang="en-US" dirty="0"/>
              <a:t> – lead discussion</a:t>
            </a:r>
          </a:p>
          <a:p>
            <a:endParaRPr lang="en-US" dirty="0"/>
          </a:p>
        </p:txBody>
      </p:sp>
      <p:sp>
        <p:nvSpPr>
          <p:cNvPr id="4" name="Slide Number Placeholder 3">
            <a:extLst>
              <a:ext uri="{FF2B5EF4-FFF2-40B4-BE49-F238E27FC236}">
                <a16:creationId xmlns:a16="http://schemas.microsoft.com/office/drawing/2014/main" id="{F767540E-2BE2-F647-2C23-3073DA36C63B}"/>
              </a:ext>
            </a:extLst>
          </p:cNvPr>
          <p:cNvSpPr>
            <a:spLocks noGrp="1"/>
          </p:cNvSpPr>
          <p:nvPr>
            <p:ph type="sldNum" sz="quarter" idx="5"/>
          </p:nvPr>
        </p:nvSpPr>
        <p:spPr/>
        <p:txBody>
          <a:bodyPr/>
          <a:lstStyle/>
          <a:p>
            <a:fld id="{9B4BF45D-DC63-4A21-BBA2-CD69C5856A02}" type="slidenum">
              <a:rPr lang="en-US" smtClean="0"/>
              <a:t>27</a:t>
            </a:fld>
            <a:endParaRPr lang="en-US"/>
          </a:p>
        </p:txBody>
      </p:sp>
      <p:sp>
        <p:nvSpPr>
          <p:cNvPr id="5" name="Header Placeholder 4">
            <a:extLst>
              <a:ext uri="{FF2B5EF4-FFF2-40B4-BE49-F238E27FC236}">
                <a16:creationId xmlns:a16="http://schemas.microsoft.com/office/drawing/2014/main" id="{83AD9370-1C79-E0AB-D08E-CD088CE62085}"/>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AFF07FF0-363F-685B-F316-AB0D10D381C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27752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t>
            </a:r>
            <a:r>
              <a:rPr lang="en-US" b="1" dirty="0"/>
              <a:t>MAGGIE TURNS TO ROGER TO WRAP IT UP AND GIVE FINAL WORDS -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Thank you + encouragement </a:t>
            </a:r>
            <a:r>
              <a:rPr lang="en-US" sz="1200" kern="100">
                <a:effectLst/>
                <a:latin typeface="Calibri" panose="020F0502020204030204" pitchFamily="34" charset="0"/>
                <a:ea typeface="Calibri" panose="020F0502020204030204" pitchFamily="34" charset="0"/>
                <a:cs typeface="Times New Roman" panose="02020603050405020304" pitchFamily="18" charset="0"/>
              </a:rPr>
              <a:t>for institutions to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submit the survey in Fall 2024.</a:t>
            </a:r>
            <a:endParaRPr lang="en-US" dirty="0"/>
          </a:p>
          <a:p>
            <a:endParaRPr lang="en-US" b="1" dirty="0"/>
          </a:p>
        </p:txBody>
      </p:sp>
      <p:sp>
        <p:nvSpPr>
          <p:cNvPr id="4" name="Slide Number Placeholder 3"/>
          <p:cNvSpPr>
            <a:spLocks noGrp="1"/>
          </p:cNvSpPr>
          <p:nvPr>
            <p:ph type="sldNum" sz="quarter" idx="5"/>
          </p:nvPr>
        </p:nvSpPr>
        <p:spPr/>
        <p:txBody>
          <a:bodyPr/>
          <a:lstStyle/>
          <a:p>
            <a:fld id="{88EDC8C5-DB3F-481B-9F1F-DB8D8ABF4543}" type="slidenum">
              <a:rPr lang="en-US" smtClean="0"/>
              <a:t>28</a:t>
            </a:fld>
            <a:endParaRPr lang="en-US"/>
          </a:p>
        </p:txBody>
      </p:sp>
      <p:sp>
        <p:nvSpPr>
          <p:cNvPr id="5" name="Header Placeholder 4">
            <a:extLst>
              <a:ext uri="{FF2B5EF4-FFF2-40B4-BE49-F238E27FC236}">
                <a16:creationId xmlns:a16="http://schemas.microsoft.com/office/drawing/2014/main" id="{76124A20-7845-EE0D-DCD9-EFCF9E3AE8DC}"/>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AE3AFB75-19CB-E267-ED29-33667D761F6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6363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i="0" u="none" strike="noStrike" baseline="0" dirty="0">
                <a:solidFill>
                  <a:srgbClr val="374249"/>
                </a:solidFill>
                <a:highlight>
                  <a:srgbClr val="FFFF00"/>
                </a:highlight>
                <a:latin typeface="Arial" panose="020B0604020202020204" pitchFamily="34" charset="0"/>
              </a:rPr>
              <a:t>ROGER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i="0" u="none" strike="noStrike" baseline="0" dirty="0">
                <a:solidFill>
                  <a:srgbClr val="374249"/>
                </a:solidFill>
                <a:highlight>
                  <a:srgbClr val="FFFF00"/>
                </a:highlight>
                <a:latin typeface="Arial" panose="020B0604020202020204" pitchFamily="34" charset="0"/>
              </a:rPr>
              <a:t> – Take a moment to recognize those that completed the survey. A chance to emphasize what an important role in the system health points of contact play in moving this work forward. I rely on them and their support is important to the future of this work (his words).  HPOC usually are…</a:t>
            </a:r>
          </a:p>
          <a:p>
            <a:pPr marL="0" marR="0">
              <a:spcBef>
                <a:spcPts val="0"/>
              </a:spcBef>
              <a:spcAft>
                <a:spcPts val="0"/>
              </a:spcAft>
            </a:pPr>
            <a:endParaRPr lang="en-US" sz="1800" b="0" i="0" u="none" strike="noStrike" baseline="0" dirty="0">
              <a:solidFill>
                <a:srgbClr val="374249"/>
              </a:solidFill>
              <a:highlight>
                <a:srgbClr val="FFFF00"/>
              </a:highlight>
              <a:latin typeface="Arial" panose="020B0604020202020204" pitchFamily="34" charset="0"/>
            </a:endParaRPr>
          </a:p>
          <a:p>
            <a:pPr marL="0" marR="0">
              <a:spcBef>
                <a:spcPts val="0"/>
              </a:spcBef>
              <a:spcAft>
                <a:spcPts val="0"/>
              </a:spcAft>
            </a:pPr>
            <a:r>
              <a:rPr lang="en-US" sz="1800" b="0" i="0" u="none" strike="noStrike" baseline="0" dirty="0">
                <a:solidFill>
                  <a:srgbClr val="374249"/>
                </a:solidFill>
                <a:highlight>
                  <a:srgbClr val="FFFF00"/>
                </a:highlight>
                <a:latin typeface="Arial" panose="020B0604020202020204" pitchFamily="34" charset="0"/>
              </a:rPr>
              <a:t>Special recognition for the 8 pilot sites listed on the slide who participated in an informational session, provided feedback and completed an initial version of the survey. </a:t>
            </a:r>
          </a:p>
          <a:p>
            <a:pPr marL="0" marR="0">
              <a:spcBef>
                <a:spcPts val="0"/>
              </a:spcBef>
              <a:spcAft>
                <a:spcPts val="0"/>
              </a:spcAft>
            </a:pPr>
            <a:endParaRPr lang="en-US" sz="1800" b="0" i="0" u="none" strike="noStrike" baseline="0" dirty="0">
              <a:solidFill>
                <a:srgbClr val="374249"/>
              </a:solidFill>
              <a:highlight>
                <a:srgbClr val="FFFF00"/>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plan for our time today is for Kate Katzman from the Center for Community Health and Evaluation to  present the results of the survey for the first 30 minutes and then Maggie Jones to lead a group discussion for our remaining time. We are interested to hear your reactions and questions about the information that is shared. With that I’ll hand it over to KATE.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BF45D-DC63-4A21-BBA2-CD69C5856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F51BD004-844D-84F0-4B42-4ACFE249353F}"/>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C09734FF-BA9C-2F35-E2E0-8E65095947E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1774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effectLst/>
                <a:latin typeface="Calibri" panose="020F0502020204030204" pitchFamily="34" charset="0"/>
                <a:ea typeface="+mn-ea"/>
                <a:cs typeface="+mn-cs"/>
              </a:rPr>
              <a:t>KATE: </a:t>
            </a:r>
            <a:r>
              <a:rPr lang="en-US" sz="1200" kern="1200" dirty="0">
                <a:effectLst/>
                <a:latin typeface="Calibri" panose="020F0502020204030204" pitchFamily="34" charset="0"/>
                <a:ea typeface="+mn-ea"/>
                <a:cs typeface="+mn-cs"/>
              </a:rPr>
              <a:t>As background for those that are new to the group. I work for the Center for Community Health and Evaluation (known as CCHE). CCHE has been an </a:t>
            </a:r>
            <a:r>
              <a:rPr lang="en-US" sz="1200" b="0" kern="1200" dirty="0">
                <a:effectLst/>
                <a:latin typeface="Calibri" panose="020F0502020204030204" pitchFamily="34" charset="0"/>
                <a:ea typeface="+mn-ea"/>
                <a:cs typeface="+mn-cs"/>
              </a:rPr>
              <a:t>evaluation and learning partner </a:t>
            </a:r>
            <a:r>
              <a:rPr lang="en-US" sz="1200" kern="1200" dirty="0">
                <a:effectLst/>
                <a:latin typeface="Calibri" panose="020F0502020204030204" pitchFamily="34" charset="0"/>
                <a:ea typeface="+mn-ea"/>
                <a:cs typeface="+mn-cs"/>
              </a:rPr>
              <a:t>with Extension since 2019. Very briefly, we work on the evaluation of the RWJF Well Connected Communities grant which is wrapping up 6 years of funding over the next year.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effectLst/>
                <a:latin typeface="Calibri" panose="020F0502020204030204" pitchFamily="34" charset="0"/>
                <a:ea typeface="+mn-ea"/>
                <a:cs typeface="+mn-cs"/>
              </a:rPr>
              <a:t>CCHE also worked alongside Extension in 2022 to carry out a national resources and readiness assessment related to implementing the Framework. This work was supported by USDA-NIFA.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effectLst/>
                <a:latin typeface="Calibri" panose="020F0502020204030204" pitchFamily="34" charset="0"/>
                <a:ea typeface="+mn-ea"/>
                <a:cs typeface="+mn-cs"/>
              </a:rPr>
              <a:t>That’s just a little bit about us, now we’ll get into talking about the survey. </a:t>
            </a:r>
            <a:br>
              <a:rPr lang="en-US" sz="1200" kern="1200" dirty="0">
                <a:effectLst/>
                <a:latin typeface="Calibri" panose="020F0502020204030204" pitchFamily="34" charset="0"/>
                <a:ea typeface="+mn-ea"/>
                <a:cs typeface="+mn-cs"/>
              </a:rPr>
            </a:br>
            <a:endParaRPr lang="en-US" b="0" dirty="0"/>
          </a:p>
        </p:txBody>
      </p:sp>
      <p:sp>
        <p:nvSpPr>
          <p:cNvPr id="4" name="Slide Number Placeholder 3"/>
          <p:cNvSpPr>
            <a:spLocks noGrp="1"/>
          </p:cNvSpPr>
          <p:nvPr>
            <p:ph type="sldNum" sz="quarter" idx="5"/>
          </p:nvPr>
        </p:nvSpPr>
        <p:spPr/>
        <p:txBody>
          <a:bodyPr/>
          <a:lstStyle/>
          <a:p>
            <a:fld id="{9B4BF45D-DC63-4A21-BBA2-CD69C5856A02}" type="slidenum">
              <a:rPr lang="en-US" smtClean="0"/>
              <a:t>4</a:t>
            </a:fld>
            <a:endParaRPr lang="en-US"/>
          </a:p>
        </p:txBody>
      </p:sp>
      <p:sp>
        <p:nvSpPr>
          <p:cNvPr id="5" name="Header Placeholder 4">
            <a:extLst>
              <a:ext uri="{FF2B5EF4-FFF2-40B4-BE49-F238E27FC236}">
                <a16:creationId xmlns:a16="http://schemas.microsoft.com/office/drawing/2014/main" id="{E75C2172-CEAD-6211-2512-5B40A61A4F20}"/>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0AD1743-F16C-F450-96F0-C65BB556948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3500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4472C4"/>
                </a:solidFill>
                <a:effectLst/>
                <a:latin typeface="Calibri" panose="020F0502020204030204" pitchFamily="34" charset="0"/>
                <a:ea typeface="Calibri" panose="020F0502020204030204" pitchFamily="34" charset="0"/>
              </a:rPr>
              <a:t>KATE</a:t>
            </a:r>
            <a:r>
              <a:rPr lang="en-US" sz="1800" b="0" dirty="0">
                <a:solidFill>
                  <a:srgbClr val="4472C4"/>
                </a:solidFill>
                <a:effectLst/>
                <a:latin typeface="Calibri" panose="020F0502020204030204" pitchFamily="34" charset="0"/>
                <a:ea typeface="Calibri" panose="020F0502020204030204" pitchFamily="34" charset="0"/>
              </a:rPr>
              <a:t> –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Roger mentioned the goal and purpose of the survey already so I’ll just describe for you briefly the structure and content. We are aiming for annual administration going forward so we will be re-administering the survey this Fall. The survey had 23 questions – 17 quant and 6 open-ended, some asking for current status and others about the past five years. I’ll talk more about the survey sample on the next slide. The content of the survey focused on these 5 topic areas in blue on the slide and his presentation will present findings from the survey in this order. Our team has also prepared a report summarizing the results of the survey that goes into more detail than we have time to cover today. </a:t>
            </a:r>
            <a:r>
              <a:rPr lang="en-US"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DID THEY RECEIVE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terms of survey administration we asked for only 1 survey response per LGU. I want to re-iterate the gratitude that Roger shared for the LGU health points of contact that contributed to completing the survey which we know was not easy and usually required engagement with multiple personnel. Thank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BF45D-DC63-4A21-BBA2-CD69C5856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F300F8DD-C58E-2C16-DC04-17A5D71D8E02}"/>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BF06266C-2EFA-02C6-8938-CF12C0E4904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4974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survey was sent to all 76 of the 1862 &amp; 1890 institutions (usually the health point of contact for that institution). We received 51 responses covering 67% of all institutions. A list of Extension health contacts at 1994 institutions was not available at the time the survey was distributed so they were not asked to complete the survey.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can see on the slide the Southern region followed by the North Central region represent the largest proportions of the sample. The two Extension regions with the most LGUs – the 1890 institutions followed by the Western region had the lowest response rates with 8 out of 19 1890 institutions responding and 10 out of 17 Western region LGUs responding. We call this out so you can think about regional variation with caution since not all LGUs from each region were able to respond.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98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885F-0086-2AA8-159F-DDF75BA09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A0E32-EBDD-A805-769A-9D5E28429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2B8D4-ADE2-0828-BD59-AB70DC5653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diving into the results I wanted to let you know there will be time for questions and discussion for the last 10 min of our time together. I wanted to briefly preview the questions for the discussion so can have them in mind while I review the results. We’d like to know more from you about…. [read questions]. I invite you to add questions in the chat or hold them until the end. </a:t>
            </a:r>
            <a:r>
              <a:rPr lang="en-US" b="1" dirty="0">
                <a:highlight>
                  <a:srgbClr val="FFFF00"/>
                </a:highlight>
              </a:rPr>
              <a:t>MAGGIE </a:t>
            </a:r>
            <a:r>
              <a:rPr lang="en-US" dirty="0"/>
              <a:t>will be monitoring the chat while I present. </a:t>
            </a:r>
          </a:p>
          <a:p>
            <a:endParaRPr lang="en-US" dirty="0"/>
          </a:p>
        </p:txBody>
      </p:sp>
      <p:sp>
        <p:nvSpPr>
          <p:cNvPr id="4" name="Slide Number Placeholder 3">
            <a:extLst>
              <a:ext uri="{FF2B5EF4-FFF2-40B4-BE49-F238E27FC236}">
                <a16:creationId xmlns:a16="http://schemas.microsoft.com/office/drawing/2014/main" id="{A4BB5343-105F-8CFF-A3D7-309ADD520F97}"/>
              </a:ext>
            </a:extLst>
          </p:cNvPr>
          <p:cNvSpPr>
            <a:spLocks noGrp="1"/>
          </p:cNvSpPr>
          <p:nvPr>
            <p:ph type="sldNum" sz="quarter" idx="5"/>
          </p:nvPr>
        </p:nvSpPr>
        <p:spPr/>
        <p:txBody>
          <a:bodyPr/>
          <a:lstStyle/>
          <a:p>
            <a:fld id="{9B4BF45D-DC63-4A21-BBA2-CD69C5856A02}" type="slidenum">
              <a:rPr lang="en-US" smtClean="0"/>
              <a:t>7</a:t>
            </a:fld>
            <a:endParaRPr lang="en-US"/>
          </a:p>
        </p:txBody>
      </p:sp>
      <p:sp>
        <p:nvSpPr>
          <p:cNvPr id="5" name="Header Placeholder 4">
            <a:extLst>
              <a:ext uri="{FF2B5EF4-FFF2-40B4-BE49-F238E27FC236}">
                <a16:creationId xmlns:a16="http://schemas.microsoft.com/office/drawing/2014/main" id="{3BB90EB5-255E-C680-5277-472A9EC0B5F6}"/>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9C9E835F-8AB0-F0CE-5211-77F00ECAAF0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8465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the start of the survey we asked LGUs to rate how familiar Extension staff at their institution are with the 2021 National Framework for Health Equity and Well-being. On the left you’ll see the ratings overall and on the right by Extension region. Overall 40/51 LGUs (78%) indicated their staff are at least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somewhat familiar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with the Framework with 22% (11 LGUs) reporting no familiarity. Some LGUs from the Northeast, 1890s, and Southern regions reported their staff were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very familiar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CCHE asked this same question about Framework familiarity of county-based staff as part of a survey in 2022 and familiarity was rated lower with only about half of respondents saying they were at least somewhat familiar. Just a note that this rating may depend on the perspective and position of those completing the survey and may not necessarily reflect how familiar county agents are with the Framework. </a:t>
            </a:r>
          </a:p>
        </p:txBody>
      </p:sp>
      <p:sp>
        <p:nvSpPr>
          <p:cNvPr id="4" name="Slide Number Placeholder 3"/>
          <p:cNvSpPr>
            <a:spLocks noGrp="1"/>
          </p:cNvSpPr>
          <p:nvPr>
            <p:ph type="sldNum" sz="quarter" idx="5"/>
          </p:nvPr>
        </p:nvSpPr>
        <p:spPr/>
        <p:txBody>
          <a:bodyPr/>
          <a:lstStyle/>
          <a:p>
            <a:fld id="{9B4BF45D-DC63-4A21-BBA2-CD69C5856A02}" type="slidenum">
              <a:rPr lang="en-US" smtClean="0"/>
              <a:t>8</a:t>
            </a:fld>
            <a:endParaRPr lang="en-US"/>
          </a:p>
        </p:txBody>
      </p:sp>
      <p:sp>
        <p:nvSpPr>
          <p:cNvPr id="5" name="Header Placeholder 4">
            <a:extLst>
              <a:ext uri="{FF2B5EF4-FFF2-40B4-BE49-F238E27FC236}">
                <a16:creationId xmlns:a16="http://schemas.microsoft.com/office/drawing/2014/main" id="{78A7FEE8-2265-BBB5-4E09-37B148136D7E}"/>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6518A70B-BCBA-6CA1-F8D4-C53CB0AEBA9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0684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KATE</a:t>
            </a:r>
            <a:r>
              <a:rPr lang="en-US" dirty="0"/>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Respondents were asked to rate how much of a priority each of the five high-level recommendations from the Framework were for their LGU in Fall 2023. Next to each recommendation listed on the slide you’ll see the number of LGUs that responded to that question which varied somewhat. This is because LGUs could skip questions in the survey or indicate “do not know/unsure” which are not reflected here on the slide and made up a small number of responses. For all charts in the rest of the presentation the # of LGU responses is noted on the slide.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can see from the darker green bars on the slide Recommendation 4 on partnerships and Recommendation 1 on health equity were rated as a “high priority” by over half of LGUs that responded to the survey. Recommendation 5 on community coalitions and Recommendation 2 on community assessment processes had the highest number of LGUs rating these as “an emerging priority” or “not a priority”.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Feedback on the results indicated institutions might have had concerns about how they would appear when rating how much of a priority Recommendation 1 on health equity was at their institution. It’s also possible institutions did not consider some recommendations a high priority because they already felt like their capacity, competency, or work in those areas was strong.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B4BF45D-DC63-4A21-BBA2-CD69C5856A02}" type="slidenum">
              <a:rPr lang="en-US" smtClean="0"/>
              <a:t>9</a:t>
            </a:fld>
            <a:endParaRPr lang="en-US"/>
          </a:p>
        </p:txBody>
      </p:sp>
      <p:sp>
        <p:nvSpPr>
          <p:cNvPr id="5" name="Header Placeholder 4">
            <a:extLst>
              <a:ext uri="{FF2B5EF4-FFF2-40B4-BE49-F238E27FC236}">
                <a16:creationId xmlns:a16="http://schemas.microsoft.com/office/drawing/2014/main" id="{EBB3A7BF-A3A5-592C-6DF5-89EED1F46FF3}"/>
              </a:ext>
            </a:extLst>
          </p:cNvPr>
          <p:cNvSpPr>
            <a:spLocks noGrp="1"/>
          </p:cNvSpPr>
          <p:nvPr>
            <p:ph type="hdr" sz="quarter"/>
          </p:nvPr>
        </p:nvSpPr>
        <p:spPr/>
        <p:txBody>
          <a:bodyPr/>
          <a:lstStyle/>
          <a:p>
            <a:r>
              <a:rPr lang="en-US"/>
              <a:t>DO NOT SHARE - For previewing results only</a:t>
            </a:r>
          </a:p>
        </p:txBody>
      </p:sp>
      <p:sp>
        <p:nvSpPr>
          <p:cNvPr id="6" name="Date Placeholder 5">
            <a:extLst>
              <a:ext uri="{FF2B5EF4-FFF2-40B4-BE49-F238E27FC236}">
                <a16:creationId xmlns:a16="http://schemas.microsoft.com/office/drawing/2014/main" id="{7ABBEF68-9EC3-215D-B5F0-64064F49EFB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3491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CHE 2023 PPT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7EC98-3B44-9934-F6C8-6C77BD88FC0D}"/>
              </a:ext>
            </a:extLst>
          </p:cNvPr>
          <p:cNvSpPr/>
          <p:nvPr userDrawn="1"/>
        </p:nvSpPr>
        <p:spPr>
          <a:xfrm>
            <a:off x="0" y="295275"/>
            <a:ext cx="6096000" cy="333375"/>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4">
            <a:extLst>
              <a:ext uri="{FF2B5EF4-FFF2-40B4-BE49-F238E27FC236}">
                <a16:creationId xmlns:a16="http://schemas.microsoft.com/office/drawing/2014/main" id="{F3E09CA4-3279-981D-ECAD-FC5881B46A25}"/>
              </a:ext>
            </a:extLst>
          </p:cNvPr>
          <p:cNvSpPr>
            <a:spLocks noGrp="1"/>
          </p:cNvSpPr>
          <p:nvPr>
            <p:ph type="pic" sz="quarter" idx="10"/>
          </p:nvPr>
        </p:nvSpPr>
        <p:spPr>
          <a:xfrm>
            <a:off x="0" y="628650"/>
            <a:ext cx="12192000" cy="5172075"/>
          </a:xfrm>
          <a:prstGeom prst="rect">
            <a:avLst/>
          </a:prstGeom>
        </p:spPr>
        <p:txBody>
          <a:bodyPr/>
          <a:lstStyle>
            <a:lvl1pPr marL="0" indent="0">
              <a:buNone/>
              <a:defRPr/>
            </a:lvl1pPr>
          </a:lstStyle>
          <a:p>
            <a:endParaRPr lang="en-US" dirty="0"/>
          </a:p>
        </p:txBody>
      </p:sp>
      <p:sp>
        <p:nvSpPr>
          <p:cNvPr id="19" name="Rectangle 18">
            <a:extLst>
              <a:ext uri="{FF2B5EF4-FFF2-40B4-BE49-F238E27FC236}">
                <a16:creationId xmlns:a16="http://schemas.microsoft.com/office/drawing/2014/main" id="{987FAACA-F347-4949-F947-D9E134DB7073}"/>
              </a:ext>
            </a:extLst>
          </p:cNvPr>
          <p:cNvSpPr/>
          <p:nvPr userDrawn="1"/>
        </p:nvSpPr>
        <p:spPr>
          <a:xfrm>
            <a:off x="266700" y="628650"/>
            <a:ext cx="11658600" cy="2628900"/>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B8C2FCB-F48D-BC66-F03D-882436A2D57D}"/>
              </a:ext>
            </a:extLst>
          </p:cNvPr>
          <p:cNvSpPr>
            <a:spLocks noGrp="1"/>
          </p:cNvSpPr>
          <p:nvPr>
            <p:ph type="body" sz="quarter" idx="27" hasCustomPrompt="1"/>
          </p:nvPr>
        </p:nvSpPr>
        <p:spPr>
          <a:xfrm>
            <a:off x="494338" y="866775"/>
            <a:ext cx="9449762" cy="469683"/>
          </a:xfrm>
          <a:prstGeom prst="rect">
            <a:avLst/>
          </a:prstGeom>
        </p:spPr>
        <p:txBody>
          <a:bodyPr>
            <a:noAutofit/>
          </a:bodyPr>
          <a:lstStyle>
            <a:lvl1pPr marL="0" indent="0" algn="l">
              <a:buNone/>
              <a:defRPr sz="36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21" name="Text Placeholder 16">
            <a:extLst>
              <a:ext uri="{FF2B5EF4-FFF2-40B4-BE49-F238E27FC236}">
                <a16:creationId xmlns:a16="http://schemas.microsoft.com/office/drawing/2014/main" id="{1CCB0FA2-42BE-D3B5-9219-D6724DF8E9AC}"/>
              </a:ext>
            </a:extLst>
          </p:cNvPr>
          <p:cNvSpPr>
            <a:spLocks noGrp="1"/>
          </p:cNvSpPr>
          <p:nvPr>
            <p:ph type="body" sz="quarter" idx="28" hasCustomPrompt="1"/>
          </p:nvPr>
        </p:nvSpPr>
        <p:spPr>
          <a:xfrm>
            <a:off x="494338" y="1397987"/>
            <a:ext cx="9449762" cy="469684"/>
          </a:xfrm>
          <a:prstGeom prst="rect">
            <a:avLst/>
          </a:prstGeom>
        </p:spPr>
        <p:txBody>
          <a:bodyPr>
            <a:noAutofit/>
          </a:bodyPr>
          <a:lstStyle>
            <a:lvl1pPr marL="0" indent="0" algn="l">
              <a:buNone/>
              <a:defRPr sz="3200" b="0" u="none">
                <a:solidFill>
                  <a:schemeClr val="bg1"/>
                </a:solidFill>
                <a:latin typeface="Segoe UI Light" panose="020B0502040204020203" pitchFamily="34" charset="0"/>
                <a:cs typeface="Segoe UI Light" panose="020B0502040204020203" pitchFamily="34" charset="0"/>
              </a:defRPr>
            </a:lvl1pPr>
          </a:lstStyle>
          <a:p>
            <a:pPr lvl="0"/>
            <a:r>
              <a:rPr lang="en-US" dirty="0"/>
              <a:t>HEADER GOES HERE</a:t>
            </a:r>
          </a:p>
        </p:txBody>
      </p:sp>
      <p:sp>
        <p:nvSpPr>
          <p:cNvPr id="22" name="Text Placeholder 10">
            <a:extLst>
              <a:ext uri="{FF2B5EF4-FFF2-40B4-BE49-F238E27FC236}">
                <a16:creationId xmlns:a16="http://schemas.microsoft.com/office/drawing/2014/main" id="{52DB6DC2-7063-E7AD-294D-34985409836E}"/>
              </a:ext>
            </a:extLst>
          </p:cNvPr>
          <p:cNvSpPr>
            <a:spLocks noGrp="1"/>
          </p:cNvSpPr>
          <p:nvPr>
            <p:ph type="body" sz="quarter" idx="29" hasCustomPrompt="1"/>
          </p:nvPr>
        </p:nvSpPr>
        <p:spPr>
          <a:xfrm>
            <a:off x="513388" y="1929201"/>
            <a:ext cx="9430712" cy="1174234"/>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23527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CHE 2023 PPT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2A852E9-0C5A-A7CF-742D-2FB26C8C844E}"/>
              </a:ext>
            </a:extLst>
          </p:cNvPr>
          <p:cNvSpPr>
            <a:spLocks noGrp="1"/>
          </p:cNvSpPr>
          <p:nvPr>
            <p:ph type="pic" sz="quarter" idx="10" hasCustomPrompt="1"/>
          </p:nvPr>
        </p:nvSpPr>
        <p:spPr>
          <a:xfrm>
            <a:off x="0" y="0"/>
            <a:ext cx="12192000" cy="2166938"/>
          </a:xfrm>
          <a:prstGeom prst="rect">
            <a:avLst/>
          </a:prstGeom>
        </p:spPr>
        <p:txBody>
          <a:bodyPr/>
          <a:lstStyle>
            <a:lvl1pPr marL="0" indent="0">
              <a:buNone/>
              <a:defRPr/>
            </a:lvl1pPr>
          </a:lstStyle>
          <a:p>
            <a:r>
              <a:rPr lang="en-US" dirty="0"/>
              <a:t>Picture goes here</a:t>
            </a:r>
          </a:p>
        </p:txBody>
      </p:sp>
      <p:sp>
        <p:nvSpPr>
          <p:cNvPr id="3" name="Text Placeholder 16">
            <a:extLst>
              <a:ext uri="{FF2B5EF4-FFF2-40B4-BE49-F238E27FC236}">
                <a16:creationId xmlns:a16="http://schemas.microsoft.com/office/drawing/2014/main" id="{AF0386C0-D5F5-E423-10B7-87C14B9AB772}"/>
              </a:ext>
            </a:extLst>
          </p:cNvPr>
          <p:cNvSpPr>
            <a:spLocks noGrp="1"/>
          </p:cNvSpPr>
          <p:nvPr>
            <p:ph type="body" sz="quarter" idx="27" hasCustomPrompt="1"/>
          </p:nvPr>
        </p:nvSpPr>
        <p:spPr>
          <a:xfrm>
            <a:off x="282050" y="236841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4" name="Text Placeholder 16">
            <a:extLst>
              <a:ext uri="{FF2B5EF4-FFF2-40B4-BE49-F238E27FC236}">
                <a16:creationId xmlns:a16="http://schemas.microsoft.com/office/drawing/2014/main" id="{D56F3657-9640-C7C9-0353-571DFC59914D}"/>
              </a:ext>
            </a:extLst>
          </p:cNvPr>
          <p:cNvSpPr>
            <a:spLocks noGrp="1"/>
          </p:cNvSpPr>
          <p:nvPr>
            <p:ph type="body" sz="quarter" idx="20" hasCustomPrompt="1"/>
          </p:nvPr>
        </p:nvSpPr>
        <p:spPr>
          <a:xfrm>
            <a:off x="282049" y="3000083"/>
            <a:ext cx="11664785" cy="1059853"/>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a:t>
            </a:r>
          </a:p>
        </p:txBody>
      </p:sp>
      <p:sp>
        <p:nvSpPr>
          <p:cNvPr id="5" name="Rectangle 4">
            <a:extLst>
              <a:ext uri="{FF2B5EF4-FFF2-40B4-BE49-F238E27FC236}">
                <a16:creationId xmlns:a16="http://schemas.microsoft.com/office/drawing/2014/main" id="{FE652923-26CF-1380-D52A-789159C5A55B}"/>
              </a:ext>
            </a:extLst>
          </p:cNvPr>
          <p:cNvSpPr/>
          <p:nvPr userDrawn="1"/>
        </p:nvSpPr>
        <p:spPr>
          <a:xfrm>
            <a:off x="282050" y="4189690"/>
            <a:ext cx="5643262" cy="182706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1319FF-9EF2-9C44-24AF-F72FECECD8B9}"/>
              </a:ext>
            </a:extLst>
          </p:cNvPr>
          <p:cNvSpPr/>
          <p:nvPr userDrawn="1"/>
        </p:nvSpPr>
        <p:spPr>
          <a:xfrm>
            <a:off x="6303572" y="4189690"/>
            <a:ext cx="5643262" cy="182706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D1FD5F17-A0DA-1F26-9095-3F54C66E701E}"/>
              </a:ext>
            </a:extLst>
          </p:cNvPr>
          <p:cNvSpPr>
            <a:spLocks noGrp="1"/>
          </p:cNvSpPr>
          <p:nvPr>
            <p:ph type="body" sz="quarter" idx="28" hasCustomPrompt="1"/>
          </p:nvPr>
        </p:nvSpPr>
        <p:spPr>
          <a:xfrm>
            <a:off x="438150" y="4270375"/>
            <a:ext cx="5322888" cy="384175"/>
          </a:xfrm>
          <a:prstGeom prst="rect">
            <a:avLst/>
          </a:prstGeom>
        </p:spPr>
        <p:txBody>
          <a:bodyPr/>
          <a:lstStyle>
            <a:lvl1pPr marL="0" indent="0">
              <a:buNone/>
              <a:defRPr sz="2000" b="1">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8" name="Text Placeholder 25">
            <a:extLst>
              <a:ext uri="{FF2B5EF4-FFF2-40B4-BE49-F238E27FC236}">
                <a16:creationId xmlns:a16="http://schemas.microsoft.com/office/drawing/2014/main" id="{53C867A6-A563-1694-BBA2-61F057D93B1D}"/>
              </a:ext>
            </a:extLst>
          </p:cNvPr>
          <p:cNvSpPr>
            <a:spLocks noGrp="1"/>
          </p:cNvSpPr>
          <p:nvPr>
            <p:ph type="body" sz="quarter" idx="29" hasCustomPrompt="1"/>
          </p:nvPr>
        </p:nvSpPr>
        <p:spPr>
          <a:xfrm>
            <a:off x="438150" y="4735235"/>
            <a:ext cx="5322888" cy="1198840"/>
          </a:xfrm>
          <a:prstGeom prst="rect">
            <a:avLst/>
          </a:prstGeom>
        </p:spPr>
        <p:txBody>
          <a:bodyPr/>
          <a:lstStyle>
            <a:lvl1pPr marL="0" indent="0">
              <a:buNone/>
              <a:defRPr sz="1200" b="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Text Placeholder 23">
            <a:extLst>
              <a:ext uri="{FF2B5EF4-FFF2-40B4-BE49-F238E27FC236}">
                <a16:creationId xmlns:a16="http://schemas.microsoft.com/office/drawing/2014/main" id="{37E90259-AB41-D165-80D9-D14CDABADB22}"/>
              </a:ext>
            </a:extLst>
          </p:cNvPr>
          <p:cNvSpPr>
            <a:spLocks noGrp="1"/>
          </p:cNvSpPr>
          <p:nvPr>
            <p:ph type="body" sz="quarter" idx="30" hasCustomPrompt="1"/>
          </p:nvPr>
        </p:nvSpPr>
        <p:spPr>
          <a:xfrm>
            <a:off x="6497574" y="4270375"/>
            <a:ext cx="5322888" cy="384175"/>
          </a:xfrm>
          <a:prstGeom prst="rect">
            <a:avLst/>
          </a:prstGeom>
        </p:spPr>
        <p:txBody>
          <a:bodyPr/>
          <a:lstStyle>
            <a:lvl1pPr marL="0" indent="0">
              <a:buNone/>
              <a:defRPr sz="2000" b="1">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25">
            <a:extLst>
              <a:ext uri="{FF2B5EF4-FFF2-40B4-BE49-F238E27FC236}">
                <a16:creationId xmlns:a16="http://schemas.microsoft.com/office/drawing/2014/main" id="{2FF79148-7E6A-E74A-34EE-2DCCB74609B6}"/>
              </a:ext>
            </a:extLst>
          </p:cNvPr>
          <p:cNvSpPr>
            <a:spLocks noGrp="1"/>
          </p:cNvSpPr>
          <p:nvPr>
            <p:ph type="body" sz="quarter" idx="31" hasCustomPrompt="1"/>
          </p:nvPr>
        </p:nvSpPr>
        <p:spPr>
          <a:xfrm>
            <a:off x="6497574" y="4735235"/>
            <a:ext cx="5322888" cy="1198840"/>
          </a:xfrm>
          <a:prstGeom prst="rect">
            <a:avLst/>
          </a:prstGeom>
        </p:spPr>
        <p:txBody>
          <a:bodyPr/>
          <a:lstStyle>
            <a:lvl1pPr marL="0" indent="0">
              <a:buNone/>
              <a:defRPr sz="1200" b="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347037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CHE 2023 P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87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BEBB-A8D3-3F75-5595-1D829BE0C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AA060-4EFE-86BE-A200-68F9FE989EEB}"/>
              </a:ext>
            </a:extLst>
          </p:cNvPr>
          <p:cNvSpPr>
            <a:spLocks noGrp="1"/>
          </p:cNvSpPr>
          <p:nvPr>
            <p:ph type="dt" sz="half" idx="10"/>
          </p:nvPr>
        </p:nvSpPr>
        <p:spPr/>
        <p:txBody>
          <a:bodyPr/>
          <a:lstStyle/>
          <a:p>
            <a:fld id="{43DB1149-3726-4B67-BB39-C929856E7A50}" type="datetime1">
              <a:rPr lang="en-US" smtClean="0"/>
              <a:t>4/5/2024</a:t>
            </a:fld>
            <a:endParaRPr lang="en-US"/>
          </a:p>
        </p:txBody>
      </p:sp>
      <p:sp>
        <p:nvSpPr>
          <p:cNvPr id="4" name="Footer Placeholder 3">
            <a:extLst>
              <a:ext uri="{FF2B5EF4-FFF2-40B4-BE49-F238E27FC236}">
                <a16:creationId xmlns:a16="http://schemas.microsoft.com/office/drawing/2014/main" id="{3754B1D7-4922-DBEF-966A-22EF61EB6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0A7653-5212-0931-795B-E73DAC71BC8C}"/>
              </a:ext>
            </a:extLst>
          </p:cNvPr>
          <p:cNvSpPr>
            <a:spLocks noGrp="1"/>
          </p:cNvSpPr>
          <p:nvPr>
            <p:ph type="sldNum" sz="quarter" idx="12"/>
          </p:nvPr>
        </p:nvSpPr>
        <p:spPr/>
        <p:txBody>
          <a:bodyPr/>
          <a:lstStyle/>
          <a:p>
            <a:fld id="{FBD23626-5C96-4298-96AD-C9E4F1F41AD3}" type="slidenum">
              <a:rPr lang="en-US" smtClean="0"/>
              <a:t>‹#›</a:t>
            </a:fld>
            <a:endParaRPr lang="en-US"/>
          </a:p>
        </p:txBody>
      </p:sp>
    </p:spTree>
    <p:extLst>
      <p:ext uri="{BB962C8B-B14F-4D97-AF65-F5344CB8AC3E}">
        <p14:creationId xmlns:p14="http://schemas.microsoft.com/office/powerpoint/2010/main" val="3679072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CHE 2023 PPT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7EC98-3B44-9934-F6C8-6C77BD88FC0D}"/>
              </a:ext>
            </a:extLst>
          </p:cNvPr>
          <p:cNvSpPr/>
          <p:nvPr userDrawn="1"/>
        </p:nvSpPr>
        <p:spPr>
          <a:xfrm>
            <a:off x="0" y="295275"/>
            <a:ext cx="6096000" cy="333375"/>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4">
            <a:extLst>
              <a:ext uri="{FF2B5EF4-FFF2-40B4-BE49-F238E27FC236}">
                <a16:creationId xmlns:a16="http://schemas.microsoft.com/office/drawing/2014/main" id="{F3E09CA4-3279-981D-ECAD-FC5881B46A25}"/>
              </a:ext>
            </a:extLst>
          </p:cNvPr>
          <p:cNvSpPr>
            <a:spLocks noGrp="1"/>
          </p:cNvSpPr>
          <p:nvPr>
            <p:ph type="pic" sz="quarter" idx="10"/>
          </p:nvPr>
        </p:nvSpPr>
        <p:spPr>
          <a:xfrm>
            <a:off x="0" y="628650"/>
            <a:ext cx="12192000" cy="5172075"/>
          </a:xfrm>
          <a:prstGeom prst="rect">
            <a:avLst/>
          </a:prstGeom>
        </p:spPr>
        <p:txBody>
          <a:bodyPr/>
          <a:lstStyle>
            <a:lvl1pPr marL="0" indent="0">
              <a:buNone/>
              <a:defRPr/>
            </a:lvl1pPr>
          </a:lstStyle>
          <a:p>
            <a:endParaRPr lang="en-US" dirty="0"/>
          </a:p>
        </p:txBody>
      </p:sp>
      <p:sp>
        <p:nvSpPr>
          <p:cNvPr id="19" name="Rectangle 18">
            <a:extLst>
              <a:ext uri="{FF2B5EF4-FFF2-40B4-BE49-F238E27FC236}">
                <a16:creationId xmlns:a16="http://schemas.microsoft.com/office/drawing/2014/main" id="{987FAACA-F347-4949-F947-D9E134DB7073}"/>
              </a:ext>
            </a:extLst>
          </p:cNvPr>
          <p:cNvSpPr/>
          <p:nvPr userDrawn="1"/>
        </p:nvSpPr>
        <p:spPr>
          <a:xfrm>
            <a:off x="266700" y="628650"/>
            <a:ext cx="11658600" cy="2628900"/>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B8C2FCB-F48D-BC66-F03D-882436A2D57D}"/>
              </a:ext>
            </a:extLst>
          </p:cNvPr>
          <p:cNvSpPr>
            <a:spLocks noGrp="1"/>
          </p:cNvSpPr>
          <p:nvPr>
            <p:ph type="body" sz="quarter" idx="27" hasCustomPrompt="1"/>
          </p:nvPr>
        </p:nvSpPr>
        <p:spPr>
          <a:xfrm>
            <a:off x="494338" y="866775"/>
            <a:ext cx="9449762" cy="469683"/>
          </a:xfrm>
          <a:prstGeom prst="rect">
            <a:avLst/>
          </a:prstGeom>
        </p:spPr>
        <p:txBody>
          <a:bodyPr>
            <a:noAutofit/>
          </a:bodyPr>
          <a:lstStyle>
            <a:lvl1pPr marL="0" indent="0" algn="l">
              <a:buNone/>
              <a:defRPr sz="36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21" name="Text Placeholder 16">
            <a:extLst>
              <a:ext uri="{FF2B5EF4-FFF2-40B4-BE49-F238E27FC236}">
                <a16:creationId xmlns:a16="http://schemas.microsoft.com/office/drawing/2014/main" id="{1CCB0FA2-42BE-D3B5-9219-D6724DF8E9AC}"/>
              </a:ext>
            </a:extLst>
          </p:cNvPr>
          <p:cNvSpPr>
            <a:spLocks noGrp="1"/>
          </p:cNvSpPr>
          <p:nvPr>
            <p:ph type="body" sz="quarter" idx="28" hasCustomPrompt="1"/>
          </p:nvPr>
        </p:nvSpPr>
        <p:spPr>
          <a:xfrm>
            <a:off x="494338" y="1397987"/>
            <a:ext cx="9449762" cy="469684"/>
          </a:xfrm>
          <a:prstGeom prst="rect">
            <a:avLst/>
          </a:prstGeom>
        </p:spPr>
        <p:txBody>
          <a:bodyPr>
            <a:noAutofit/>
          </a:bodyPr>
          <a:lstStyle>
            <a:lvl1pPr marL="0" indent="0" algn="l">
              <a:buNone/>
              <a:defRPr sz="3200" b="0" u="none">
                <a:solidFill>
                  <a:schemeClr val="bg1"/>
                </a:solidFill>
                <a:latin typeface="Segoe UI Light" panose="020B0502040204020203" pitchFamily="34" charset="0"/>
                <a:cs typeface="Segoe UI Light" panose="020B0502040204020203" pitchFamily="34" charset="0"/>
              </a:defRPr>
            </a:lvl1pPr>
          </a:lstStyle>
          <a:p>
            <a:pPr lvl="0"/>
            <a:r>
              <a:rPr lang="en-US" dirty="0"/>
              <a:t>HEADER GOES HERE</a:t>
            </a:r>
          </a:p>
        </p:txBody>
      </p:sp>
      <p:sp>
        <p:nvSpPr>
          <p:cNvPr id="22" name="Text Placeholder 10">
            <a:extLst>
              <a:ext uri="{FF2B5EF4-FFF2-40B4-BE49-F238E27FC236}">
                <a16:creationId xmlns:a16="http://schemas.microsoft.com/office/drawing/2014/main" id="{52DB6DC2-7063-E7AD-294D-34985409836E}"/>
              </a:ext>
            </a:extLst>
          </p:cNvPr>
          <p:cNvSpPr>
            <a:spLocks noGrp="1"/>
          </p:cNvSpPr>
          <p:nvPr>
            <p:ph type="body" sz="quarter" idx="29" hasCustomPrompt="1"/>
          </p:nvPr>
        </p:nvSpPr>
        <p:spPr>
          <a:xfrm>
            <a:off x="513388" y="1929201"/>
            <a:ext cx="9430712" cy="1174234"/>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117519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D8119-8D33-82FC-40C6-4FEB37DF7BAB}"/>
              </a:ext>
            </a:extLst>
          </p:cNvPr>
          <p:cNvSpPr/>
          <p:nvPr userDrawn="1"/>
        </p:nvSpPr>
        <p:spPr>
          <a:xfrm>
            <a:off x="0" y="0"/>
            <a:ext cx="3057525" cy="5705475"/>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8">
            <a:extLst>
              <a:ext uri="{FF2B5EF4-FFF2-40B4-BE49-F238E27FC236}">
                <a16:creationId xmlns:a16="http://schemas.microsoft.com/office/drawing/2014/main" id="{C0A579A7-9476-A248-33AC-C1AD03752477}"/>
              </a:ext>
            </a:extLst>
          </p:cNvPr>
          <p:cNvSpPr>
            <a:spLocks noGrp="1"/>
          </p:cNvSpPr>
          <p:nvPr>
            <p:ph type="pic" sz="quarter" idx="10" hasCustomPrompt="1"/>
          </p:nvPr>
        </p:nvSpPr>
        <p:spPr>
          <a:xfrm>
            <a:off x="428625" y="390525"/>
            <a:ext cx="4391025" cy="4924425"/>
          </a:xfrm>
          <a:prstGeom prst="rect">
            <a:avLst/>
          </a:prstGeom>
        </p:spPr>
        <p:txBody>
          <a:bodyPr/>
          <a:lstStyle>
            <a:lvl1pPr marL="0" indent="0">
              <a:buNone/>
              <a:defRPr/>
            </a:lvl1pPr>
          </a:lstStyle>
          <a:p>
            <a:r>
              <a:rPr lang="en-US" dirty="0"/>
              <a:t>Picture goes here</a:t>
            </a:r>
          </a:p>
        </p:txBody>
      </p:sp>
      <p:sp>
        <p:nvSpPr>
          <p:cNvPr id="4" name="Text Placeholder 16">
            <a:extLst>
              <a:ext uri="{FF2B5EF4-FFF2-40B4-BE49-F238E27FC236}">
                <a16:creationId xmlns:a16="http://schemas.microsoft.com/office/drawing/2014/main" id="{FF6C3C66-E754-7BD2-36AE-B7D6BEBB603A}"/>
              </a:ext>
            </a:extLst>
          </p:cNvPr>
          <p:cNvSpPr>
            <a:spLocks noGrp="1"/>
          </p:cNvSpPr>
          <p:nvPr>
            <p:ph type="body" sz="quarter" idx="27" hasCustomPrompt="1"/>
          </p:nvPr>
        </p:nvSpPr>
        <p:spPr>
          <a:xfrm>
            <a:off x="5112467" y="390525"/>
            <a:ext cx="6650907" cy="761174"/>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5" name="Text Placeholder 16">
            <a:extLst>
              <a:ext uri="{FF2B5EF4-FFF2-40B4-BE49-F238E27FC236}">
                <a16:creationId xmlns:a16="http://schemas.microsoft.com/office/drawing/2014/main" id="{C59DC940-6660-907D-7E7E-D4AED99D05B8}"/>
              </a:ext>
            </a:extLst>
          </p:cNvPr>
          <p:cNvSpPr>
            <a:spLocks noGrp="1"/>
          </p:cNvSpPr>
          <p:nvPr>
            <p:ph type="body" sz="quarter" idx="20" hasCustomPrompt="1"/>
          </p:nvPr>
        </p:nvSpPr>
        <p:spPr>
          <a:xfrm>
            <a:off x="5112466" y="1269434"/>
            <a:ext cx="6650907" cy="4045516"/>
          </a:xfrm>
          <a:prstGeom prst="rect">
            <a:avLst/>
          </a:prstGeom>
        </p:spPr>
        <p:txBody>
          <a:bodyPr numCol="2">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(two columns) </a:t>
            </a:r>
          </a:p>
        </p:txBody>
      </p:sp>
    </p:spTree>
    <p:extLst>
      <p:ext uri="{BB962C8B-B14F-4D97-AF65-F5344CB8AC3E}">
        <p14:creationId xmlns:p14="http://schemas.microsoft.com/office/powerpoint/2010/main" val="1713206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CHE 2023 PPT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16E37F5C-E973-D75C-789E-F9C7BD230B51}"/>
              </a:ext>
            </a:extLst>
          </p:cNvPr>
          <p:cNvSpPr>
            <a:spLocks noGrp="1"/>
          </p:cNvSpPr>
          <p:nvPr>
            <p:ph type="pic" sz="quarter" idx="10" hasCustomPrompt="1"/>
          </p:nvPr>
        </p:nvSpPr>
        <p:spPr>
          <a:xfrm>
            <a:off x="0" y="12032"/>
            <a:ext cx="12192000" cy="2166938"/>
          </a:xfrm>
          <a:prstGeom prst="rect">
            <a:avLst/>
          </a:prstGeom>
        </p:spPr>
        <p:txBody>
          <a:bodyPr/>
          <a:lstStyle>
            <a:lvl1pPr marL="0" indent="0">
              <a:buNone/>
              <a:defRPr/>
            </a:lvl1pPr>
          </a:lstStyle>
          <a:p>
            <a:r>
              <a:rPr lang="en-US" dirty="0"/>
              <a:t>Picture goes here</a:t>
            </a:r>
          </a:p>
        </p:txBody>
      </p:sp>
      <p:sp>
        <p:nvSpPr>
          <p:cNvPr id="3" name="Text Placeholder 16">
            <a:extLst>
              <a:ext uri="{FF2B5EF4-FFF2-40B4-BE49-F238E27FC236}">
                <a16:creationId xmlns:a16="http://schemas.microsoft.com/office/drawing/2014/main" id="{D5F934D7-9210-DE74-329B-26BEA5B358F3}"/>
              </a:ext>
            </a:extLst>
          </p:cNvPr>
          <p:cNvSpPr>
            <a:spLocks noGrp="1"/>
          </p:cNvSpPr>
          <p:nvPr>
            <p:ph type="body" sz="quarter" idx="27" hasCustomPrompt="1"/>
          </p:nvPr>
        </p:nvSpPr>
        <p:spPr>
          <a:xfrm>
            <a:off x="282050" y="236841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4" name="Text Placeholder 16">
            <a:extLst>
              <a:ext uri="{FF2B5EF4-FFF2-40B4-BE49-F238E27FC236}">
                <a16:creationId xmlns:a16="http://schemas.microsoft.com/office/drawing/2014/main" id="{D5137B20-6740-4CBD-57F9-0FF2B172CC4A}"/>
              </a:ext>
            </a:extLst>
          </p:cNvPr>
          <p:cNvSpPr>
            <a:spLocks noGrp="1"/>
          </p:cNvSpPr>
          <p:nvPr>
            <p:ph type="body" sz="quarter" idx="20" hasCustomPrompt="1"/>
          </p:nvPr>
        </p:nvSpPr>
        <p:spPr>
          <a:xfrm>
            <a:off x="282049" y="3000083"/>
            <a:ext cx="11664785" cy="1641285"/>
          </a:xfrm>
          <a:prstGeom prst="rect">
            <a:avLst/>
          </a:prstGeom>
        </p:spPr>
        <p:txBody>
          <a:bodyPr numCol="2">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(two columns) </a:t>
            </a:r>
          </a:p>
        </p:txBody>
      </p:sp>
      <p:sp>
        <p:nvSpPr>
          <p:cNvPr id="5" name="Text Placeholder 16">
            <a:extLst>
              <a:ext uri="{FF2B5EF4-FFF2-40B4-BE49-F238E27FC236}">
                <a16:creationId xmlns:a16="http://schemas.microsoft.com/office/drawing/2014/main" id="{F24133D3-0C70-C239-D737-653CDBFD39B3}"/>
              </a:ext>
            </a:extLst>
          </p:cNvPr>
          <p:cNvSpPr>
            <a:spLocks noGrp="1"/>
          </p:cNvSpPr>
          <p:nvPr>
            <p:ph type="body" sz="quarter" idx="14" hasCustomPrompt="1"/>
          </p:nvPr>
        </p:nvSpPr>
        <p:spPr>
          <a:xfrm>
            <a:off x="997406" y="5166816"/>
            <a:ext cx="4990770" cy="1026698"/>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
        <p:nvSpPr>
          <p:cNvPr id="6" name="Text Placeholder 16">
            <a:extLst>
              <a:ext uri="{FF2B5EF4-FFF2-40B4-BE49-F238E27FC236}">
                <a16:creationId xmlns:a16="http://schemas.microsoft.com/office/drawing/2014/main" id="{F89F161B-B8D0-597C-76F3-0182BBF42ECA}"/>
              </a:ext>
            </a:extLst>
          </p:cNvPr>
          <p:cNvSpPr>
            <a:spLocks noGrp="1"/>
          </p:cNvSpPr>
          <p:nvPr>
            <p:ph type="body" sz="quarter" idx="15" hasCustomPrompt="1"/>
          </p:nvPr>
        </p:nvSpPr>
        <p:spPr>
          <a:xfrm>
            <a:off x="997405" y="4709409"/>
            <a:ext cx="4990769" cy="389366"/>
          </a:xfrm>
          <a:prstGeom prst="rect">
            <a:avLst/>
          </a:prstGeom>
        </p:spPr>
        <p:txBody>
          <a:bodyPr>
            <a:normAutofit/>
          </a:bodyPr>
          <a:lstStyle>
            <a:lvl1pPr marL="0" indent="0" algn="l">
              <a:buNone/>
              <a:defRPr sz="2000" b="1" u="none">
                <a:solidFill>
                  <a:srgbClr val="94CCEF"/>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7" name="Picture Placeholder 37">
            <a:extLst>
              <a:ext uri="{FF2B5EF4-FFF2-40B4-BE49-F238E27FC236}">
                <a16:creationId xmlns:a16="http://schemas.microsoft.com/office/drawing/2014/main" id="{0D7D44E8-F9D2-B77C-7950-2F448373D428}"/>
              </a:ext>
            </a:extLst>
          </p:cNvPr>
          <p:cNvSpPr>
            <a:spLocks noGrp="1"/>
          </p:cNvSpPr>
          <p:nvPr>
            <p:ph type="pic" sz="quarter" idx="28" hasCustomPrompt="1"/>
          </p:nvPr>
        </p:nvSpPr>
        <p:spPr>
          <a:xfrm>
            <a:off x="282049" y="4709408"/>
            <a:ext cx="571500" cy="571500"/>
          </a:xfrm>
          <a:prstGeom prst="rect">
            <a:avLst/>
          </a:prstGeom>
        </p:spPr>
        <p:txBody>
          <a:bodyPr>
            <a:normAutofit/>
          </a:bodyPr>
          <a:lstStyle>
            <a:lvl1pPr marL="0" indent="0">
              <a:buNone/>
              <a:defRPr sz="1400"/>
            </a:lvl1pPr>
          </a:lstStyle>
          <a:p>
            <a:r>
              <a:rPr lang="en-US" dirty="0"/>
              <a:t>ICON</a:t>
            </a:r>
          </a:p>
        </p:txBody>
      </p:sp>
      <p:sp>
        <p:nvSpPr>
          <p:cNvPr id="8" name="Text Placeholder 16">
            <a:extLst>
              <a:ext uri="{FF2B5EF4-FFF2-40B4-BE49-F238E27FC236}">
                <a16:creationId xmlns:a16="http://schemas.microsoft.com/office/drawing/2014/main" id="{0DC81E5A-6874-100D-9B14-FF5BBB091B59}"/>
              </a:ext>
            </a:extLst>
          </p:cNvPr>
          <p:cNvSpPr>
            <a:spLocks noGrp="1"/>
          </p:cNvSpPr>
          <p:nvPr>
            <p:ph type="body" sz="quarter" idx="29" hasCustomPrompt="1"/>
          </p:nvPr>
        </p:nvSpPr>
        <p:spPr>
          <a:xfrm>
            <a:off x="6956066" y="5166816"/>
            <a:ext cx="4990770" cy="1074323"/>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
        <p:nvSpPr>
          <p:cNvPr id="9" name="Text Placeholder 16">
            <a:extLst>
              <a:ext uri="{FF2B5EF4-FFF2-40B4-BE49-F238E27FC236}">
                <a16:creationId xmlns:a16="http://schemas.microsoft.com/office/drawing/2014/main" id="{A034E5BB-224F-3B77-A909-F1F874923663}"/>
              </a:ext>
            </a:extLst>
          </p:cNvPr>
          <p:cNvSpPr>
            <a:spLocks noGrp="1"/>
          </p:cNvSpPr>
          <p:nvPr>
            <p:ph type="body" sz="quarter" idx="30" hasCustomPrompt="1"/>
          </p:nvPr>
        </p:nvSpPr>
        <p:spPr>
          <a:xfrm>
            <a:off x="6956065" y="4757034"/>
            <a:ext cx="4990769" cy="341742"/>
          </a:xfrm>
          <a:prstGeom prst="rect">
            <a:avLst/>
          </a:prstGeom>
        </p:spPr>
        <p:txBody>
          <a:bodyPr>
            <a:normAutofit/>
          </a:bodyPr>
          <a:lstStyle>
            <a:lvl1pPr marL="0" indent="0" algn="l">
              <a:buNone/>
              <a:defRPr sz="2000" b="1" u="none">
                <a:solidFill>
                  <a:srgbClr val="94CCEF"/>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Picture Placeholder 37">
            <a:extLst>
              <a:ext uri="{FF2B5EF4-FFF2-40B4-BE49-F238E27FC236}">
                <a16:creationId xmlns:a16="http://schemas.microsoft.com/office/drawing/2014/main" id="{1431FCB6-6A0B-3E43-3766-7C483B284547}"/>
              </a:ext>
            </a:extLst>
          </p:cNvPr>
          <p:cNvSpPr>
            <a:spLocks noGrp="1"/>
          </p:cNvSpPr>
          <p:nvPr>
            <p:ph type="pic" sz="quarter" idx="31" hasCustomPrompt="1"/>
          </p:nvPr>
        </p:nvSpPr>
        <p:spPr>
          <a:xfrm>
            <a:off x="6240709" y="4757033"/>
            <a:ext cx="571500" cy="571500"/>
          </a:xfrm>
          <a:prstGeom prst="rect">
            <a:avLst/>
          </a:prstGeom>
        </p:spPr>
        <p:txBody>
          <a:bodyPr>
            <a:normAutofit/>
          </a:bodyPr>
          <a:lstStyle>
            <a:lvl1pPr marL="0" indent="0">
              <a:buNone/>
              <a:defRPr sz="1400"/>
            </a:lvl1pPr>
          </a:lstStyle>
          <a:p>
            <a:r>
              <a:rPr lang="en-US" dirty="0"/>
              <a:t>ICON</a:t>
            </a:r>
          </a:p>
        </p:txBody>
      </p:sp>
    </p:spTree>
    <p:extLst>
      <p:ext uri="{BB962C8B-B14F-4D97-AF65-F5344CB8AC3E}">
        <p14:creationId xmlns:p14="http://schemas.microsoft.com/office/powerpoint/2010/main" val="191311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7C2898-9DFD-17F0-731B-5DA121BF626A}"/>
              </a:ext>
            </a:extLst>
          </p:cNvPr>
          <p:cNvSpPr/>
          <p:nvPr userDrawn="1"/>
        </p:nvSpPr>
        <p:spPr>
          <a:xfrm>
            <a:off x="6096000" y="0"/>
            <a:ext cx="6096000" cy="6115050"/>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727A0D-8329-6C3A-EE7C-F6BFE00A53FA}"/>
              </a:ext>
            </a:extLst>
          </p:cNvPr>
          <p:cNvSpPr/>
          <p:nvPr userDrawn="1"/>
        </p:nvSpPr>
        <p:spPr>
          <a:xfrm>
            <a:off x="152400" y="742949"/>
            <a:ext cx="11763374" cy="4962525"/>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a16="http://schemas.microsoft.com/office/drawing/2014/main" id="{E64E7040-2800-14B0-0E29-D2E3EC1FE4B2}"/>
              </a:ext>
            </a:extLst>
          </p:cNvPr>
          <p:cNvSpPr>
            <a:spLocks noGrp="1"/>
          </p:cNvSpPr>
          <p:nvPr>
            <p:ph type="pic" sz="quarter" idx="10" hasCustomPrompt="1"/>
          </p:nvPr>
        </p:nvSpPr>
        <p:spPr>
          <a:xfrm>
            <a:off x="6400800" y="1004888"/>
            <a:ext cx="5248276" cy="5314950"/>
          </a:xfrm>
          <a:prstGeom prst="rect">
            <a:avLst/>
          </a:prstGeom>
        </p:spPr>
        <p:txBody>
          <a:bodyPr/>
          <a:lstStyle>
            <a:lvl1pPr marL="0" indent="0">
              <a:buNone/>
              <a:defRPr/>
            </a:lvl1pPr>
          </a:lstStyle>
          <a:p>
            <a:r>
              <a:rPr lang="en-US" dirty="0"/>
              <a:t>Picture goes here</a:t>
            </a:r>
          </a:p>
        </p:txBody>
      </p:sp>
      <p:sp>
        <p:nvSpPr>
          <p:cNvPr id="5" name="Text Placeholder 16">
            <a:extLst>
              <a:ext uri="{FF2B5EF4-FFF2-40B4-BE49-F238E27FC236}">
                <a16:creationId xmlns:a16="http://schemas.microsoft.com/office/drawing/2014/main" id="{87C15D2B-4B55-3555-3137-5319D3DD809E}"/>
              </a:ext>
            </a:extLst>
          </p:cNvPr>
          <p:cNvSpPr>
            <a:spLocks noGrp="1"/>
          </p:cNvSpPr>
          <p:nvPr>
            <p:ph type="body" sz="quarter" idx="27" hasCustomPrompt="1"/>
          </p:nvPr>
        </p:nvSpPr>
        <p:spPr>
          <a:xfrm>
            <a:off x="488079" y="1004888"/>
            <a:ext cx="5607921" cy="761174"/>
          </a:xfrm>
          <a:prstGeom prst="rect">
            <a:avLst/>
          </a:prstGeom>
        </p:spPr>
        <p:txBody>
          <a:bodyPr>
            <a:noAutofit/>
          </a:bodyPr>
          <a:lstStyle>
            <a:lvl1pPr marL="0" indent="0" algn="l">
              <a:buNone/>
              <a:defRPr sz="36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Text Placeholder 3">
            <a:extLst>
              <a:ext uri="{FF2B5EF4-FFF2-40B4-BE49-F238E27FC236}">
                <a16:creationId xmlns:a16="http://schemas.microsoft.com/office/drawing/2014/main" id="{6CA34683-BFA4-0215-FC4D-B4B230CEF49E}"/>
              </a:ext>
            </a:extLst>
          </p:cNvPr>
          <p:cNvSpPr>
            <a:spLocks noGrp="1"/>
          </p:cNvSpPr>
          <p:nvPr>
            <p:ph type="body" sz="quarter" idx="28" hasCustomPrompt="1"/>
          </p:nvPr>
        </p:nvSpPr>
        <p:spPr>
          <a:xfrm>
            <a:off x="487363" y="1876426"/>
            <a:ext cx="5608637" cy="3581400"/>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408902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955D0-2725-B481-CB85-65E887FCF3C7}"/>
              </a:ext>
            </a:extLst>
          </p:cNvPr>
          <p:cNvSpPr/>
          <p:nvPr userDrawn="1"/>
        </p:nvSpPr>
        <p:spPr>
          <a:xfrm>
            <a:off x="0" y="0"/>
            <a:ext cx="12192000" cy="2990850"/>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778E79-7603-5A4E-BE02-08524E8D2240}"/>
              </a:ext>
            </a:extLst>
          </p:cNvPr>
          <p:cNvSpPr/>
          <p:nvPr userDrawn="1"/>
        </p:nvSpPr>
        <p:spPr>
          <a:xfrm>
            <a:off x="284510" y="503172"/>
            <a:ext cx="3713092" cy="4962525"/>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a16="http://schemas.microsoft.com/office/drawing/2014/main" id="{8DD407FA-ECCE-1E01-88D1-AA44785A7096}"/>
              </a:ext>
            </a:extLst>
          </p:cNvPr>
          <p:cNvSpPr>
            <a:spLocks noGrp="1"/>
          </p:cNvSpPr>
          <p:nvPr>
            <p:ph type="pic" sz="quarter" idx="10" hasCustomPrompt="1"/>
          </p:nvPr>
        </p:nvSpPr>
        <p:spPr>
          <a:xfrm>
            <a:off x="4239454" y="503172"/>
            <a:ext cx="3713092" cy="3249678"/>
          </a:xfrm>
          <a:prstGeom prst="rect">
            <a:avLst/>
          </a:prstGeom>
        </p:spPr>
        <p:txBody>
          <a:bodyPr/>
          <a:lstStyle>
            <a:lvl1pPr marL="0" indent="0">
              <a:buNone/>
              <a:defRPr/>
            </a:lvl1pPr>
          </a:lstStyle>
          <a:p>
            <a:r>
              <a:rPr lang="en-US" dirty="0"/>
              <a:t>Picture goes here</a:t>
            </a:r>
          </a:p>
        </p:txBody>
      </p:sp>
      <p:sp>
        <p:nvSpPr>
          <p:cNvPr id="5" name="Text Placeholder 16">
            <a:extLst>
              <a:ext uri="{FF2B5EF4-FFF2-40B4-BE49-F238E27FC236}">
                <a16:creationId xmlns:a16="http://schemas.microsoft.com/office/drawing/2014/main" id="{3EFD329A-A276-4219-566A-D304D3FE0ADC}"/>
              </a:ext>
            </a:extLst>
          </p:cNvPr>
          <p:cNvSpPr>
            <a:spLocks noGrp="1"/>
          </p:cNvSpPr>
          <p:nvPr>
            <p:ph type="body" sz="quarter" idx="27" hasCustomPrompt="1"/>
          </p:nvPr>
        </p:nvSpPr>
        <p:spPr>
          <a:xfrm>
            <a:off x="402355" y="631129"/>
            <a:ext cx="3464796" cy="761174"/>
          </a:xfrm>
          <a:prstGeom prst="rect">
            <a:avLst/>
          </a:prstGeom>
        </p:spPr>
        <p:txBody>
          <a:bodyPr>
            <a:noAutofit/>
          </a:bodyPr>
          <a:lstStyle>
            <a:lvl1pPr marL="0" indent="0" algn="l">
              <a:buNone/>
              <a:defRPr sz="28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Picture Placeholder 8">
            <a:extLst>
              <a:ext uri="{FF2B5EF4-FFF2-40B4-BE49-F238E27FC236}">
                <a16:creationId xmlns:a16="http://schemas.microsoft.com/office/drawing/2014/main" id="{952C947F-E7A0-F296-43AA-DF3C613B799E}"/>
              </a:ext>
            </a:extLst>
          </p:cNvPr>
          <p:cNvSpPr>
            <a:spLocks noGrp="1"/>
          </p:cNvSpPr>
          <p:nvPr>
            <p:ph type="pic" sz="quarter" idx="28" hasCustomPrompt="1"/>
          </p:nvPr>
        </p:nvSpPr>
        <p:spPr>
          <a:xfrm>
            <a:off x="8181975" y="503172"/>
            <a:ext cx="3713092" cy="3249678"/>
          </a:xfrm>
          <a:prstGeom prst="rect">
            <a:avLst/>
          </a:prstGeom>
        </p:spPr>
        <p:txBody>
          <a:bodyPr/>
          <a:lstStyle>
            <a:lvl1pPr marL="0" indent="0">
              <a:buNone/>
              <a:defRPr/>
            </a:lvl1pPr>
          </a:lstStyle>
          <a:p>
            <a:r>
              <a:rPr lang="en-US" dirty="0"/>
              <a:t>Picture goes here</a:t>
            </a:r>
          </a:p>
        </p:txBody>
      </p:sp>
      <p:sp>
        <p:nvSpPr>
          <p:cNvPr id="7" name="Text Placeholder 3">
            <a:extLst>
              <a:ext uri="{FF2B5EF4-FFF2-40B4-BE49-F238E27FC236}">
                <a16:creationId xmlns:a16="http://schemas.microsoft.com/office/drawing/2014/main" id="{1A9EC621-69DA-A1BA-0445-F1CF5926F81A}"/>
              </a:ext>
            </a:extLst>
          </p:cNvPr>
          <p:cNvSpPr>
            <a:spLocks noGrp="1"/>
          </p:cNvSpPr>
          <p:nvPr>
            <p:ph type="body" sz="quarter" idx="29" hasCustomPrompt="1"/>
          </p:nvPr>
        </p:nvSpPr>
        <p:spPr>
          <a:xfrm>
            <a:off x="402356" y="1520260"/>
            <a:ext cx="3464796" cy="3581400"/>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8" name="Text Placeholder 16">
            <a:extLst>
              <a:ext uri="{FF2B5EF4-FFF2-40B4-BE49-F238E27FC236}">
                <a16:creationId xmlns:a16="http://schemas.microsoft.com/office/drawing/2014/main" id="{FEE84AAE-FBA7-BA66-E24E-3F6BE835BEC2}"/>
              </a:ext>
            </a:extLst>
          </p:cNvPr>
          <p:cNvSpPr>
            <a:spLocks noGrp="1"/>
          </p:cNvSpPr>
          <p:nvPr>
            <p:ph type="body" sz="quarter" idx="30" hasCustomPrompt="1"/>
          </p:nvPr>
        </p:nvSpPr>
        <p:spPr>
          <a:xfrm>
            <a:off x="4239454" y="3847686"/>
            <a:ext cx="3713092"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9" name="Text Placeholder 16">
            <a:extLst>
              <a:ext uri="{FF2B5EF4-FFF2-40B4-BE49-F238E27FC236}">
                <a16:creationId xmlns:a16="http://schemas.microsoft.com/office/drawing/2014/main" id="{E982FD75-37AA-EE54-B50D-80944399ADBE}"/>
              </a:ext>
            </a:extLst>
          </p:cNvPr>
          <p:cNvSpPr>
            <a:spLocks noGrp="1"/>
          </p:cNvSpPr>
          <p:nvPr>
            <p:ph type="body" sz="quarter" idx="31" hasCustomPrompt="1"/>
          </p:nvPr>
        </p:nvSpPr>
        <p:spPr>
          <a:xfrm>
            <a:off x="8194398" y="3847686"/>
            <a:ext cx="3713092"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3">
            <a:extLst>
              <a:ext uri="{FF2B5EF4-FFF2-40B4-BE49-F238E27FC236}">
                <a16:creationId xmlns:a16="http://schemas.microsoft.com/office/drawing/2014/main" id="{FBE8C9BA-BD8F-8BC0-A741-D8F04BB4F341}"/>
              </a:ext>
            </a:extLst>
          </p:cNvPr>
          <p:cNvSpPr>
            <a:spLocks noGrp="1"/>
          </p:cNvSpPr>
          <p:nvPr>
            <p:ph type="body" sz="quarter" idx="32" hasCustomPrompt="1"/>
          </p:nvPr>
        </p:nvSpPr>
        <p:spPr>
          <a:xfrm>
            <a:off x="4239454" y="4343400"/>
            <a:ext cx="3700666" cy="1122297"/>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11" name="Text Placeholder 3">
            <a:extLst>
              <a:ext uri="{FF2B5EF4-FFF2-40B4-BE49-F238E27FC236}">
                <a16:creationId xmlns:a16="http://schemas.microsoft.com/office/drawing/2014/main" id="{50EE3E18-A7F6-906D-59BF-EDC4213AA827}"/>
              </a:ext>
            </a:extLst>
          </p:cNvPr>
          <p:cNvSpPr>
            <a:spLocks noGrp="1"/>
          </p:cNvSpPr>
          <p:nvPr>
            <p:ph type="body" sz="quarter" idx="33" hasCustomPrompt="1"/>
          </p:nvPr>
        </p:nvSpPr>
        <p:spPr>
          <a:xfrm>
            <a:off x="8194398" y="4343401"/>
            <a:ext cx="3700667" cy="1150872"/>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1826248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593265-4D16-E638-3BA0-A51402319266}"/>
              </a:ext>
            </a:extLst>
          </p:cNvPr>
          <p:cNvSpPr/>
          <p:nvPr userDrawn="1"/>
        </p:nvSpPr>
        <p:spPr>
          <a:xfrm>
            <a:off x="0" y="0"/>
            <a:ext cx="3057525" cy="5705475"/>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D254992-9CAC-A580-33AF-4598303CC6BB}"/>
              </a:ext>
            </a:extLst>
          </p:cNvPr>
          <p:cNvSpPr/>
          <p:nvPr userDrawn="1"/>
        </p:nvSpPr>
        <p:spPr>
          <a:xfrm>
            <a:off x="284510" y="503172"/>
            <a:ext cx="3713092" cy="4962525"/>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a16="http://schemas.microsoft.com/office/drawing/2014/main" id="{1DFCE6DD-283B-0DE0-87C3-A26C1CC1AB2D}"/>
              </a:ext>
            </a:extLst>
          </p:cNvPr>
          <p:cNvSpPr>
            <a:spLocks noGrp="1"/>
          </p:cNvSpPr>
          <p:nvPr>
            <p:ph type="pic" sz="quarter" idx="10" hasCustomPrompt="1"/>
          </p:nvPr>
        </p:nvSpPr>
        <p:spPr>
          <a:xfrm>
            <a:off x="4239454" y="503172"/>
            <a:ext cx="2679179" cy="2344803"/>
          </a:xfrm>
          <a:prstGeom prst="rect">
            <a:avLst/>
          </a:prstGeom>
        </p:spPr>
        <p:txBody>
          <a:bodyPr/>
          <a:lstStyle>
            <a:lvl1pPr marL="0" indent="0">
              <a:buNone/>
              <a:defRPr/>
            </a:lvl1pPr>
          </a:lstStyle>
          <a:p>
            <a:r>
              <a:rPr lang="en-US" dirty="0"/>
              <a:t>Picture goes here</a:t>
            </a:r>
          </a:p>
        </p:txBody>
      </p:sp>
      <p:sp>
        <p:nvSpPr>
          <p:cNvPr id="5" name="Text Placeholder 16">
            <a:extLst>
              <a:ext uri="{FF2B5EF4-FFF2-40B4-BE49-F238E27FC236}">
                <a16:creationId xmlns:a16="http://schemas.microsoft.com/office/drawing/2014/main" id="{24AF9A13-400D-6286-D06A-3FB8191F24DF}"/>
              </a:ext>
            </a:extLst>
          </p:cNvPr>
          <p:cNvSpPr>
            <a:spLocks noGrp="1"/>
          </p:cNvSpPr>
          <p:nvPr>
            <p:ph type="body" sz="quarter" idx="27" hasCustomPrompt="1"/>
          </p:nvPr>
        </p:nvSpPr>
        <p:spPr>
          <a:xfrm>
            <a:off x="402355" y="631129"/>
            <a:ext cx="3464796" cy="761174"/>
          </a:xfrm>
          <a:prstGeom prst="rect">
            <a:avLst/>
          </a:prstGeom>
        </p:spPr>
        <p:txBody>
          <a:bodyPr>
            <a:noAutofit/>
          </a:bodyPr>
          <a:lstStyle>
            <a:lvl1pPr marL="0" indent="0" algn="l">
              <a:buNone/>
              <a:defRPr sz="28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Text Placeholder 3">
            <a:extLst>
              <a:ext uri="{FF2B5EF4-FFF2-40B4-BE49-F238E27FC236}">
                <a16:creationId xmlns:a16="http://schemas.microsoft.com/office/drawing/2014/main" id="{2D6D7B2B-6580-A551-56B0-33F6CEA53301}"/>
              </a:ext>
            </a:extLst>
          </p:cNvPr>
          <p:cNvSpPr>
            <a:spLocks noGrp="1"/>
          </p:cNvSpPr>
          <p:nvPr>
            <p:ph type="body" sz="quarter" idx="29" hasCustomPrompt="1"/>
          </p:nvPr>
        </p:nvSpPr>
        <p:spPr>
          <a:xfrm>
            <a:off x="402356" y="1520260"/>
            <a:ext cx="3464796" cy="3581400"/>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7" name="Text Placeholder 16">
            <a:extLst>
              <a:ext uri="{FF2B5EF4-FFF2-40B4-BE49-F238E27FC236}">
                <a16:creationId xmlns:a16="http://schemas.microsoft.com/office/drawing/2014/main" id="{D36167BC-0D71-C261-C91B-2A3CADB9BB8E}"/>
              </a:ext>
            </a:extLst>
          </p:cNvPr>
          <p:cNvSpPr>
            <a:spLocks noGrp="1"/>
          </p:cNvSpPr>
          <p:nvPr>
            <p:ph type="body" sz="quarter" idx="30" hasCustomPrompt="1"/>
          </p:nvPr>
        </p:nvSpPr>
        <p:spPr>
          <a:xfrm>
            <a:off x="7160485" y="503172"/>
            <a:ext cx="4734580"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8" name="Text Placeholder 3">
            <a:extLst>
              <a:ext uri="{FF2B5EF4-FFF2-40B4-BE49-F238E27FC236}">
                <a16:creationId xmlns:a16="http://schemas.microsoft.com/office/drawing/2014/main" id="{95489EE2-9B27-72F0-83B5-935E6A74DF0B}"/>
              </a:ext>
            </a:extLst>
          </p:cNvPr>
          <p:cNvSpPr>
            <a:spLocks noGrp="1"/>
          </p:cNvSpPr>
          <p:nvPr>
            <p:ph type="body" sz="quarter" idx="32" hasCustomPrompt="1"/>
          </p:nvPr>
        </p:nvSpPr>
        <p:spPr>
          <a:xfrm>
            <a:off x="7160485" y="998886"/>
            <a:ext cx="4734580" cy="1849089"/>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Picture Placeholder 8">
            <a:extLst>
              <a:ext uri="{FF2B5EF4-FFF2-40B4-BE49-F238E27FC236}">
                <a16:creationId xmlns:a16="http://schemas.microsoft.com/office/drawing/2014/main" id="{99051FFF-A357-5CFC-B96C-B7426E89B2E4}"/>
              </a:ext>
            </a:extLst>
          </p:cNvPr>
          <p:cNvSpPr>
            <a:spLocks noGrp="1"/>
          </p:cNvSpPr>
          <p:nvPr>
            <p:ph type="pic" sz="quarter" idx="34" hasCustomPrompt="1"/>
          </p:nvPr>
        </p:nvSpPr>
        <p:spPr>
          <a:xfrm>
            <a:off x="4239453" y="3120894"/>
            <a:ext cx="2679179" cy="2344803"/>
          </a:xfrm>
          <a:prstGeom prst="rect">
            <a:avLst/>
          </a:prstGeom>
        </p:spPr>
        <p:txBody>
          <a:bodyPr/>
          <a:lstStyle>
            <a:lvl1pPr marL="0" indent="0">
              <a:buNone/>
              <a:defRPr/>
            </a:lvl1pPr>
          </a:lstStyle>
          <a:p>
            <a:r>
              <a:rPr lang="en-US" dirty="0"/>
              <a:t>Picture goes here</a:t>
            </a:r>
          </a:p>
        </p:txBody>
      </p:sp>
      <p:sp>
        <p:nvSpPr>
          <p:cNvPr id="10" name="Text Placeholder 16">
            <a:extLst>
              <a:ext uri="{FF2B5EF4-FFF2-40B4-BE49-F238E27FC236}">
                <a16:creationId xmlns:a16="http://schemas.microsoft.com/office/drawing/2014/main" id="{548A8CD1-6279-07F5-44CB-C81CF6E8437E}"/>
              </a:ext>
            </a:extLst>
          </p:cNvPr>
          <p:cNvSpPr>
            <a:spLocks noGrp="1"/>
          </p:cNvSpPr>
          <p:nvPr>
            <p:ph type="body" sz="quarter" idx="35" hasCustomPrompt="1"/>
          </p:nvPr>
        </p:nvSpPr>
        <p:spPr>
          <a:xfrm>
            <a:off x="7172910" y="3120894"/>
            <a:ext cx="4734580"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1" name="Text Placeholder 3">
            <a:extLst>
              <a:ext uri="{FF2B5EF4-FFF2-40B4-BE49-F238E27FC236}">
                <a16:creationId xmlns:a16="http://schemas.microsoft.com/office/drawing/2014/main" id="{D25A527D-9564-CD56-A0B6-1DA91713F942}"/>
              </a:ext>
            </a:extLst>
          </p:cNvPr>
          <p:cNvSpPr>
            <a:spLocks noGrp="1"/>
          </p:cNvSpPr>
          <p:nvPr>
            <p:ph type="body" sz="quarter" idx="36" hasCustomPrompt="1"/>
          </p:nvPr>
        </p:nvSpPr>
        <p:spPr>
          <a:xfrm>
            <a:off x="7172910" y="3616608"/>
            <a:ext cx="4734580" cy="1849089"/>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264083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F21F7-8BA5-EB34-1332-64D21D360820}"/>
              </a:ext>
            </a:extLst>
          </p:cNvPr>
          <p:cNvSpPr/>
          <p:nvPr userDrawn="1"/>
        </p:nvSpPr>
        <p:spPr>
          <a:xfrm>
            <a:off x="6686551" y="0"/>
            <a:ext cx="5505450" cy="6210300"/>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CA82C5-0F28-C1D4-2B2E-82ED353F21EB}"/>
              </a:ext>
            </a:extLst>
          </p:cNvPr>
          <p:cNvSpPr/>
          <p:nvPr userDrawn="1"/>
        </p:nvSpPr>
        <p:spPr>
          <a:xfrm>
            <a:off x="6096000" y="495300"/>
            <a:ext cx="6096000" cy="5286375"/>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7">
            <a:extLst>
              <a:ext uri="{FF2B5EF4-FFF2-40B4-BE49-F238E27FC236}">
                <a16:creationId xmlns:a16="http://schemas.microsoft.com/office/drawing/2014/main" id="{A8E01028-61D8-AC89-FD89-2D9871BC932B}"/>
              </a:ext>
            </a:extLst>
          </p:cNvPr>
          <p:cNvSpPr>
            <a:spLocks noGrp="1"/>
          </p:cNvSpPr>
          <p:nvPr>
            <p:ph sz="quarter" idx="41" hasCustomPrompt="1"/>
          </p:nvPr>
        </p:nvSpPr>
        <p:spPr>
          <a:xfrm>
            <a:off x="6269038" y="871538"/>
            <a:ext cx="1587500" cy="1390650"/>
          </a:xfrm>
          <a:prstGeom prst="rect">
            <a:avLst/>
          </a:prstGeom>
        </p:spPr>
        <p:txBody>
          <a:bodyPr/>
          <a:lstStyle>
            <a:lvl1pPr>
              <a:defRPr/>
            </a:lvl1pPr>
          </a:lstStyle>
          <a:p>
            <a:pPr lvl="0"/>
            <a:r>
              <a:rPr lang="en-US" dirty="0"/>
              <a:t>Content goes here</a:t>
            </a:r>
          </a:p>
        </p:txBody>
      </p:sp>
      <p:sp>
        <p:nvSpPr>
          <p:cNvPr id="5" name="Text Placeholder 16">
            <a:extLst>
              <a:ext uri="{FF2B5EF4-FFF2-40B4-BE49-F238E27FC236}">
                <a16:creationId xmlns:a16="http://schemas.microsoft.com/office/drawing/2014/main" id="{C7F6C092-30BB-9D20-6C86-63BA0CA32F7A}"/>
              </a:ext>
            </a:extLst>
          </p:cNvPr>
          <p:cNvSpPr>
            <a:spLocks noGrp="1"/>
          </p:cNvSpPr>
          <p:nvPr>
            <p:ph type="body" sz="quarter" idx="27" hasCustomPrompt="1"/>
          </p:nvPr>
        </p:nvSpPr>
        <p:spPr>
          <a:xfrm>
            <a:off x="196326" y="512694"/>
            <a:ext cx="5661550"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Text Placeholder 16">
            <a:extLst>
              <a:ext uri="{FF2B5EF4-FFF2-40B4-BE49-F238E27FC236}">
                <a16:creationId xmlns:a16="http://schemas.microsoft.com/office/drawing/2014/main" id="{B0B05701-0703-6154-00E9-0F2B51E8A0AC}"/>
              </a:ext>
            </a:extLst>
          </p:cNvPr>
          <p:cNvSpPr>
            <a:spLocks noGrp="1"/>
          </p:cNvSpPr>
          <p:nvPr>
            <p:ph type="body" sz="quarter" idx="20" hasCustomPrompt="1"/>
          </p:nvPr>
        </p:nvSpPr>
        <p:spPr>
          <a:xfrm>
            <a:off x="196324" y="1144365"/>
            <a:ext cx="5661551" cy="4637310"/>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(two columns) </a:t>
            </a:r>
          </a:p>
        </p:txBody>
      </p:sp>
      <p:sp>
        <p:nvSpPr>
          <p:cNvPr id="7" name="Text Placeholder 16">
            <a:extLst>
              <a:ext uri="{FF2B5EF4-FFF2-40B4-BE49-F238E27FC236}">
                <a16:creationId xmlns:a16="http://schemas.microsoft.com/office/drawing/2014/main" id="{51E0EDBF-21E4-94A6-D802-F965C4696135}"/>
              </a:ext>
            </a:extLst>
          </p:cNvPr>
          <p:cNvSpPr>
            <a:spLocks noGrp="1"/>
          </p:cNvSpPr>
          <p:nvPr>
            <p:ph type="body" sz="quarter" idx="35" hasCustomPrompt="1"/>
          </p:nvPr>
        </p:nvSpPr>
        <p:spPr>
          <a:xfrm>
            <a:off x="8029521" y="872157"/>
            <a:ext cx="3966153" cy="356568"/>
          </a:xfrm>
          <a:prstGeom prst="rect">
            <a:avLst/>
          </a:prstGeom>
        </p:spPr>
        <p:txBody>
          <a:bodyPr>
            <a:noAutofit/>
          </a:bodyPr>
          <a:lstStyle>
            <a:lvl1pPr marL="0" indent="0" algn="l">
              <a:buNone/>
              <a:defRPr sz="20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8" name="Text Placeholder 3">
            <a:extLst>
              <a:ext uri="{FF2B5EF4-FFF2-40B4-BE49-F238E27FC236}">
                <a16:creationId xmlns:a16="http://schemas.microsoft.com/office/drawing/2014/main" id="{5C6AF4A5-37F7-A254-E56C-76BBEA5137ED}"/>
              </a:ext>
            </a:extLst>
          </p:cNvPr>
          <p:cNvSpPr>
            <a:spLocks noGrp="1"/>
          </p:cNvSpPr>
          <p:nvPr>
            <p:ph type="body" sz="quarter" idx="36" hasCustomPrompt="1"/>
          </p:nvPr>
        </p:nvSpPr>
        <p:spPr>
          <a:xfrm>
            <a:off x="8029519" y="1314451"/>
            <a:ext cx="3966153" cy="95250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Text Placeholder 16">
            <a:extLst>
              <a:ext uri="{FF2B5EF4-FFF2-40B4-BE49-F238E27FC236}">
                <a16:creationId xmlns:a16="http://schemas.microsoft.com/office/drawing/2014/main" id="{B5530C2D-0790-C3CD-AD30-9D8EF44F447F}"/>
              </a:ext>
            </a:extLst>
          </p:cNvPr>
          <p:cNvSpPr>
            <a:spLocks noGrp="1"/>
          </p:cNvSpPr>
          <p:nvPr>
            <p:ph type="body" sz="quarter" idx="37" hasCustomPrompt="1"/>
          </p:nvPr>
        </p:nvSpPr>
        <p:spPr>
          <a:xfrm>
            <a:off x="8041544" y="2419352"/>
            <a:ext cx="3966153" cy="356568"/>
          </a:xfrm>
          <a:prstGeom prst="rect">
            <a:avLst/>
          </a:prstGeom>
        </p:spPr>
        <p:txBody>
          <a:bodyPr>
            <a:noAutofit/>
          </a:bodyPr>
          <a:lstStyle>
            <a:lvl1pPr marL="0" indent="0" algn="l">
              <a:buNone/>
              <a:defRPr sz="20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3">
            <a:extLst>
              <a:ext uri="{FF2B5EF4-FFF2-40B4-BE49-F238E27FC236}">
                <a16:creationId xmlns:a16="http://schemas.microsoft.com/office/drawing/2014/main" id="{8D550028-090D-4B91-EC7B-4B7D5A4E0F9F}"/>
              </a:ext>
            </a:extLst>
          </p:cNvPr>
          <p:cNvSpPr>
            <a:spLocks noGrp="1"/>
          </p:cNvSpPr>
          <p:nvPr>
            <p:ph type="body" sz="quarter" idx="38" hasCustomPrompt="1"/>
          </p:nvPr>
        </p:nvSpPr>
        <p:spPr>
          <a:xfrm>
            <a:off x="8041542" y="2861646"/>
            <a:ext cx="3966153" cy="95250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11" name="Text Placeholder 16">
            <a:extLst>
              <a:ext uri="{FF2B5EF4-FFF2-40B4-BE49-F238E27FC236}">
                <a16:creationId xmlns:a16="http://schemas.microsoft.com/office/drawing/2014/main" id="{86193AC6-0582-8150-CE20-BD97E1F084B8}"/>
              </a:ext>
            </a:extLst>
          </p:cNvPr>
          <p:cNvSpPr>
            <a:spLocks noGrp="1"/>
          </p:cNvSpPr>
          <p:nvPr>
            <p:ph type="body" sz="quarter" idx="39" hasCustomPrompt="1"/>
          </p:nvPr>
        </p:nvSpPr>
        <p:spPr>
          <a:xfrm>
            <a:off x="8029517" y="3962403"/>
            <a:ext cx="3966153" cy="356568"/>
          </a:xfrm>
          <a:prstGeom prst="rect">
            <a:avLst/>
          </a:prstGeom>
        </p:spPr>
        <p:txBody>
          <a:bodyPr>
            <a:noAutofit/>
          </a:bodyPr>
          <a:lstStyle>
            <a:lvl1pPr marL="0" indent="0" algn="l">
              <a:buNone/>
              <a:defRPr sz="20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2" name="Text Placeholder 3">
            <a:extLst>
              <a:ext uri="{FF2B5EF4-FFF2-40B4-BE49-F238E27FC236}">
                <a16:creationId xmlns:a16="http://schemas.microsoft.com/office/drawing/2014/main" id="{E280E895-7D03-670A-5CC1-AE803025DBEA}"/>
              </a:ext>
            </a:extLst>
          </p:cNvPr>
          <p:cNvSpPr>
            <a:spLocks noGrp="1"/>
          </p:cNvSpPr>
          <p:nvPr>
            <p:ph type="body" sz="quarter" idx="40" hasCustomPrompt="1"/>
          </p:nvPr>
        </p:nvSpPr>
        <p:spPr>
          <a:xfrm>
            <a:off x="8029515" y="4404697"/>
            <a:ext cx="3966153" cy="95250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13" name="Content Placeholder 27">
            <a:extLst>
              <a:ext uri="{FF2B5EF4-FFF2-40B4-BE49-F238E27FC236}">
                <a16:creationId xmlns:a16="http://schemas.microsoft.com/office/drawing/2014/main" id="{41F06C6B-AE5B-F220-C46D-271C39D09D7A}"/>
              </a:ext>
            </a:extLst>
          </p:cNvPr>
          <p:cNvSpPr>
            <a:spLocks noGrp="1"/>
          </p:cNvSpPr>
          <p:nvPr>
            <p:ph sz="quarter" idx="42" hasCustomPrompt="1"/>
          </p:nvPr>
        </p:nvSpPr>
        <p:spPr>
          <a:xfrm>
            <a:off x="6269038" y="2441093"/>
            <a:ext cx="1587500" cy="1390650"/>
          </a:xfrm>
          <a:prstGeom prst="rect">
            <a:avLst/>
          </a:prstGeom>
        </p:spPr>
        <p:txBody>
          <a:bodyPr/>
          <a:lstStyle>
            <a:lvl1pPr>
              <a:defRPr/>
            </a:lvl1pPr>
          </a:lstStyle>
          <a:p>
            <a:pPr lvl="0"/>
            <a:r>
              <a:rPr lang="en-US" dirty="0"/>
              <a:t>Content goes here</a:t>
            </a:r>
          </a:p>
        </p:txBody>
      </p:sp>
      <p:sp>
        <p:nvSpPr>
          <p:cNvPr id="14" name="Content Placeholder 27">
            <a:extLst>
              <a:ext uri="{FF2B5EF4-FFF2-40B4-BE49-F238E27FC236}">
                <a16:creationId xmlns:a16="http://schemas.microsoft.com/office/drawing/2014/main" id="{E0A48644-090B-F1B9-4A03-63900B45B933}"/>
              </a:ext>
            </a:extLst>
          </p:cNvPr>
          <p:cNvSpPr>
            <a:spLocks noGrp="1"/>
          </p:cNvSpPr>
          <p:nvPr>
            <p:ph sz="quarter" idx="43" hasCustomPrompt="1"/>
          </p:nvPr>
        </p:nvSpPr>
        <p:spPr>
          <a:xfrm>
            <a:off x="6275388" y="3966547"/>
            <a:ext cx="1587500" cy="1390650"/>
          </a:xfrm>
          <a:prstGeom prst="rect">
            <a:avLst/>
          </a:prstGeom>
        </p:spPr>
        <p:txBody>
          <a:bodyPr/>
          <a:lstStyle>
            <a:lvl1pPr>
              <a:defRPr/>
            </a:lvl1pPr>
          </a:lstStyle>
          <a:p>
            <a:pPr lvl="0"/>
            <a:r>
              <a:rPr lang="en-US" dirty="0"/>
              <a:t>Content goes here</a:t>
            </a:r>
          </a:p>
        </p:txBody>
      </p:sp>
    </p:spTree>
    <p:extLst>
      <p:ext uri="{BB962C8B-B14F-4D97-AF65-F5344CB8AC3E}">
        <p14:creationId xmlns:p14="http://schemas.microsoft.com/office/powerpoint/2010/main" val="190258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D8119-8D33-82FC-40C6-4FEB37DF7BAB}"/>
              </a:ext>
            </a:extLst>
          </p:cNvPr>
          <p:cNvSpPr/>
          <p:nvPr userDrawn="1"/>
        </p:nvSpPr>
        <p:spPr>
          <a:xfrm>
            <a:off x="0" y="0"/>
            <a:ext cx="3057525" cy="5705475"/>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8">
            <a:extLst>
              <a:ext uri="{FF2B5EF4-FFF2-40B4-BE49-F238E27FC236}">
                <a16:creationId xmlns:a16="http://schemas.microsoft.com/office/drawing/2014/main" id="{C0A579A7-9476-A248-33AC-C1AD03752477}"/>
              </a:ext>
            </a:extLst>
          </p:cNvPr>
          <p:cNvSpPr>
            <a:spLocks noGrp="1"/>
          </p:cNvSpPr>
          <p:nvPr>
            <p:ph type="pic" sz="quarter" idx="10" hasCustomPrompt="1"/>
          </p:nvPr>
        </p:nvSpPr>
        <p:spPr>
          <a:xfrm>
            <a:off x="428625" y="390525"/>
            <a:ext cx="4391025" cy="4924425"/>
          </a:xfrm>
          <a:prstGeom prst="rect">
            <a:avLst/>
          </a:prstGeom>
        </p:spPr>
        <p:txBody>
          <a:bodyPr/>
          <a:lstStyle>
            <a:lvl1pPr marL="0" indent="0">
              <a:buNone/>
              <a:defRPr/>
            </a:lvl1pPr>
          </a:lstStyle>
          <a:p>
            <a:r>
              <a:rPr lang="en-US" dirty="0"/>
              <a:t>Picture goes here</a:t>
            </a:r>
          </a:p>
        </p:txBody>
      </p:sp>
      <p:sp>
        <p:nvSpPr>
          <p:cNvPr id="4" name="Text Placeholder 16">
            <a:extLst>
              <a:ext uri="{FF2B5EF4-FFF2-40B4-BE49-F238E27FC236}">
                <a16:creationId xmlns:a16="http://schemas.microsoft.com/office/drawing/2014/main" id="{FF6C3C66-E754-7BD2-36AE-B7D6BEBB603A}"/>
              </a:ext>
            </a:extLst>
          </p:cNvPr>
          <p:cNvSpPr>
            <a:spLocks noGrp="1"/>
          </p:cNvSpPr>
          <p:nvPr>
            <p:ph type="body" sz="quarter" idx="27" hasCustomPrompt="1"/>
          </p:nvPr>
        </p:nvSpPr>
        <p:spPr>
          <a:xfrm>
            <a:off x="5112467" y="390525"/>
            <a:ext cx="6650907" cy="761174"/>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5" name="Text Placeholder 16">
            <a:extLst>
              <a:ext uri="{FF2B5EF4-FFF2-40B4-BE49-F238E27FC236}">
                <a16:creationId xmlns:a16="http://schemas.microsoft.com/office/drawing/2014/main" id="{C59DC940-6660-907D-7E7E-D4AED99D05B8}"/>
              </a:ext>
            </a:extLst>
          </p:cNvPr>
          <p:cNvSpPr>
            <a:spLocks noGrp="1"/>
          </p:cNvSpPr>
          <p:nvPr>
            <p:ph type="body" sz="quarter" idx="20" hasCustomPrompt="1"/>
          </p:nvPr>
        </p:nvSpPr>
        <p:spPr>
          <a:xfrm>
            <a:off x="5112466" y="1269434"/>
            <a:ext cx="6650907" cy="4045516"/>
          </a:xfrm>
          <a:prstGeom prst="rect">
            <a:avLst/>
          </a:prstGeom>
        </p:spPr>
        <p:txBody>
          <a:bodyPr numCol="2">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(two columns) </a:t>
            </a:r>
          </a:p>
        </p:txBody>
      </p:sp>
    </p:spTree>
    <p:extLst>
      <p:ext uri="{BB962C8B-B14F-4D97-AF65-F5344CB8AC3E}">
        <p14:creationId xmlns:p14="http://schemas.microsoft.com/office/powerpoint/2010/main" val="1745538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CHE 2023 PPT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9DE1F9D1-9EBE-FE8C-5E6B-933774200BCD}"/>
              </a:ext>
            </a:extLst>
          </p:cNvPr>
          <p:cNvSpPr>
            <a:spLocks noGrp="1"/>
          </p:cNvSpPr>
          <p:nvPr>
            <p:ph type="pic" sz="quarter" idx="10" hasCustomPrompt="1"/>
          </p:nvPr>
        </p:nvSpPr>
        <p:spPr>
          <a:xfrm>
            <a:off x="0" y="0"/>
            <a:ext cx="12192000" cy="2166938"/>
          </a:xfrm>
          <a:prstGeom prst="rect">
            <a:avLst/>
          </a:prstGeom>
        </p:spPr>
        <p:txBody>
          <a:bodyPr/>
          <a:lstStyle>
            <a:lvl1pPr marL="0" indent="0">
              <a:buNone/>
              <a:defRPr/>
            </a:lvl1pPr>
          </a:lstStyle>
          <a:p>
            <a:r>
              <a:rPr lang="en-US" dirty="0"/>
              <a:t>Picture goes here</a:t>
            </a:r>
          </a:p>
        </p:txBody>
      </p:sp>
      <p:sp>
        <p:nvSpPr>
          <p:cNvPr id="3" name="Content Placeholder 35">
            <a:extLst>
              <a:ext uri="{FF2B5EF4-FFF2-40B4-BE49-F238E27FC236}">
                <a16:creationId xmlns:a16="http://schemas.microsoft.com/office/drawing/2014/main" id="{6D58B48A-F907-8EFA-D1AF-827CBFB6184C}"/>
              </a:ext>
            </a:extLst>
          </p:cNvPr>
          <p:cNvSpPr>
            <a:spLocks noGrp="1"/>
          </p:cNvSpPr>
          <p:nvPr>
            <p:ph sz="quarter" idx="32" hasCustomPrompt="1"/>
          </p:nvPr>
        </p:nvSpPr>
        <p:spPr>
          <a:xfrm>
            <a:off x="282575" y="4311650"/>
            <a:ext cx="685800" cy="803275"/>
          </a:xfrm>
          <a:prstGeom prst="rect">
            <a:avLst/>
          </a:prstGeom>
        </p:spPr>
        <p:txBody>
          <a:bodyPr/>
          <a:lstStyle>
            <a:lvl1pPr marL="0" indent="0">
              <a:buNone/>
              <a:defRPr sz="1200"/>
            </a:lvl1pPr>
          </a:lstStyle>
          <a:p>
            <a:pPr lvl="0"/>
            <a:r>
              <a:rPr lang="en-US" dirty="0"/>
              <a:t>Content goes here</a:t>
            </a:r>
          </a:p>
        </p:txBody>
      </p:sp>
      <p:sp>
        <p:nvSpPr>
          <p:cNvPr id="4" name="Text Placeholder 16">
            <a:extLst>
              <a:ext uri="{FF2B5EF4-FFF2-40B4-BE49-F238E27FC236}">
                <a16:creationId xmlns:a16="http://schemas.microsoft.com/office/drawing/2014/main" id="{C3BEA13E-75F6-A3E6-F4ED-734651E7004B}"/>
              </a:ext>
            </a:extLst>
          </p:cNvPr>
          <p:cNvSpPr>
            <a:spLocks noGrp="1"/>
          </p:cNvSpPr>
          <p:nvPr>
            <p:ph type="body" sz="quarter" idx="27" hasCustomPrompt="1"/>
          </p:nvPr>
        </p:nvSpPr>
        <p:spPr>
          <a:xfrm>
            <a:off x="282050" y="236841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5" name="Text Placeholder 16">
            <a:extLst>
              <a:ext uri="{FF2B5EF4-FFF2-40B4-BE49-F238E27FC236}">
                <a16:creationId xmlns:a16="http://schemas.microsoft.com/office/drawing/2014/main" id="{724B5E9E-3F42-52BD-6919-65F761723A63}"/>
              </a:ext>
            </a:extLst>
          </p:cNvPr>
          <p:cNvSpPr>
            <a:spLocks noGrp="1"/>
          </p:cNvSpPr>
          <p:nvPr>
            <p:ph type="body" sz="quarter" idx="20" hasCustomPrompt="1"/>
          </p:nvPr>
        </p:nvSpPr>
        <p:spPr>
          <a:xfrm>
            <a:off x="282049" y="3000084"/>
            <a:ext cx="11664785" cy="1082744"/>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
        <p:nvSpPr>
          <p:cNvPr id="6" name="Rectangle 5">
            <a:extLst>
              <a:ext uri="{FF2B5EF4-FFF2-40B4-BE49-F238E27FC236}">
                <a16:creationId xmlns:a16="http://schemas.microsoft.com/office/drawing/2014/main" id="{B3517DE6-8551-9FB0-8EC5-55B72DF21E3B}"/>
              </a:ext>
            </a:extLst>
          </p:cNvPr>
          <p:cNvSpPr/>
          <p:nvPr userDrawn="1"/>
        </p:nvSpPr>
        <p:spPr>
          <a:xfrm>
            <a:off x="6096000" y="1847849"/>
            <a:ext cx="6096000" cy="387129"/>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E3A450-70B6-2799-B33F-0EC5E436E16D}"/>
              </a:ext>
            </a:extLst>
          </p:cNvPr>
          <p:cNvSpPr/>
          <p:nvPr userDrawn="1"/>
        </p:nvSpPr>
        <p:spPr>
          <a:xfrm>
            <a:off x="1047097" y="5212080"/>
            <a:ext cx="4878214"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AC19C-604E-D297-0920-773A1E9DA18C}"/>
              </a:ext>
            </a:extLst>
          </p:cNvPr>
          <p:cNvSpPr/>
          <p:nvPr userDrawn="1"/>
        </p:nvSpPr>
        <p:spPr>
          <a:xfrm>
            <a:off x="1047096" y="4310893"/>
            <a:ext cx="4878215"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39B1A9-F620-60AA-2576-8D611C6833CF}"/>
              </a:ext>
            </a:extLst>
          </p:cNvPr>
          <p:cNvSpPr/>
          <p:nvPr userDrawn="1"/>
        </p:nvSpPr>
        <p:spPr>
          <a:xfrm>
            <a:off x="7031737" y="5212080"/>
            <a:ext cx="4878214"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EB27-3E52-320F-7273-624F594D725E}"/>
              </a:ext>
            </a:extLst>
          </p:cNvPr>
          <p:cNvSpPr/>
          <p:nvPr userDrawn="1"/>
        </p:nvSpPr>
        <p:spPr>
          <a:xfrm>
            <a:off x="7031736" y="4310893"/>
            <a:ext cx="4878215"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0">
            <a:extLst>
              <a:ext uri="{FF2B5EF4-FFF2-40B4-BE49-F238E27FC236}">
                <a16:creationId xmlns:a16="http://schemas.microsoft.com/office/drawing/2014/main" id="{57120B9F-FA81-376D-3D87-93B6DF1AD019}"/>
              </a:ext>
            </a:extLst>
          </p:cNvPr>
          <p:cNvSpPr>
            <a:spLocks noGrp="1"/>
          </p:cNvSpPr>
          <p:nvPr>
            <p:ph type="body" sz="quarter" idx="28" hasCustomPrompt="1"/>
          </p:nvPr>
        </p:nvSpPr>
        <p:spPr>
          <a:xfrm>
            <a:off x="1189038" y="4406900"/>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2" name="Text Placeholder 30">
            <a:extLst>
              <a:ext uri="{FF2B5EF4-FFF2-40B4-BE49-F238E27FC236}">
                <a16:creationId xmlns:a16="http://schemas.microsoft.com/office/drawing/2014/main" id="{F05DEA32-7966-0CEA-F9DE-C999FE8945DB}"/>
              </a:ext>
            </a:extLst>
          </p:cNvPr>
          <p:cNvSpPr>
            <a:spLocks noGrp="1"/>
          </p:cNvSpPr>
          <p:nvPr>
            <p:ph type="body" sz="quarter" idx="29" hasCustomPrompt="1"/>
          </p:nvPr>
        </p:nvSpPr>
        <p:spPr>
          <a:xfrm>
            <a:off x="7166587" y="4406900"/>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3" name="Text Placeholder 30">
            <a:extLst>
              <a:ext uri="{FF2B5EF4-FFF2-40B4-BE49-F238E27FC236}">
                <a16:creationId xmlns:a16="http://schemas.microsoft.com/office/drawing/2014/main" id="{60D511F0-D405-CAB7-0EC7-58E6172D7A7A}"/>
              </a:ext>
            </a:extLst>
          </p:cNvPr>
          <p:cNvSpPr>
            <a:spLocks noGrp="1"/>
          </p:cNvSpPr>
          <p:nvPr>
            <p:ph type="body" sz="quarter" idx="30" hasCustomPrompt="1"/>
          </p:nvPr>
        </p:nvSpPr>
        <p:spPr>
          <a:xfrm>
            <a:off x="1181947" y="5293741"/>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4" name="Text Placeholder 30">
            <a:extLst>
              <a:ext uri="{FF2B5EF4-FFF2-40B4-BE49-F238E27FC236}">
                <a16:creationId xmlns:a16="http://schemas.microsoft.com/office/drawing/2014/main" id="{3DF954A6-D485-06E8-D5B2-C6C3389D1179}"/>
              </a:ext>
            </a:extLst>
          </p:cNvPr>
          <p:cNvSpPr>
            <a:spLocks noGrp="1"/>
          </p:cNvSpPr>
          <p:nvPr>
            <p:ph type="body" sz="quarter" idx="31" hasCustomPrompt="1"/>
          </p:nvPr>
        </p:nvSpPr>
        <p:spPr>
          <a:xfrm>
            <a:off x="7166587" y="5293741"/>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5" name="Content Placeholder 35">
            <a:extLst>
              <a:ext uri="{FF2B5EF4-FFF2-40B4-BE49-F238E27FC236}">
                <a16:creationId xmlns:a16="http://schemas.microsoft.com/office/drawing/2014/main" id="{F57EFF76-9408-EA3F-72A3-232141067031}"/>
              </a:ext>
            </a:extLst>
          </p:cNvPr>
          <p:cNvSpPr>
            <a:spLocks noGrp="1"/>
          </p:cNvSpPr>
          <p:nvPr>
            <p:ph sz="quarter" idx="33" hasCustomPrompt="1"/>
          </p:nvPr>
        </p:nvSpPr>
        <p:spPr>
          <a:xfrm>
            <a:off x="280633" y="5213477"/>
            <a:ext cx="685800" cy="803275"/>
          </a:xfrm>
          <a:prstGeom prst="rect">
            <a:avLst/>
          </a:prstGeom>
        </p:spPr>
        <p:txBody>
          <a:bodyPr/>
          <a:lstStyle>
            <a:lvl1pPr marL="0" indent="0">
              <a:buNone/>
              <a:defRPr sz="1200"/>
            </a:lvl1pPr>
          </a:lstStyle>
          <a:p>
            <a:pPr lvl="0"/>
            <a:r>
              <a:rPr lang="en-US" dirty="0"/>
              <a:t>Content goes here</a:t>
            </a:r>
          </a:p>
        </p:txBody>
      </p:sp>
      <p:sp>
        <p:nvSpPr>
          <p:cNvPr id="16" name="Content Placeholder 35">
            <a:extLst>
              <a:ext uri="{FF2B5EF4-FFF2-40B4-BE49-F238E27FC236}">
                <a16:creationId xmlns:a16="http://schemas.microsoft.com/office/drawing/2014/main" id="{01292A47-099D-F3FE-FB38-18E2789CCB83}"/>
              </a:ext>
            </a:extLst>
          </p:cNvPr>
          <p:cNvSpPr>
            <a:spLocks noGrp="1"/>
          </p:cNvSpPr>
          <p:nvPr>
            <p:ph sz="quarter" idx="34" hasCustomPrompt="1"/>
          </p:nvPr>
        </p:nvSpPr>
        <p:spPr>
          <a:xfrm>
            <a:off x="6257333" y="4311650"/>
            <a:ext cx="685800" cy="803275"/>
          </a:xfrm>
          <a:prstGeom prst="rect">
            <a:avLst/>
          </a:prstGeom>
        </p:spPr>
        <p:txBody>
          <a:bodyPr/>
          <a:lstStyle>
            <a:lvl1pPr marL="0" indent="0">
              <a:buNone/>
              <a:defRPr sz="1200"/>
            </a:lvl1pPr>
          </a:lstStyle>
          <a:p>
            <a:pPr lvl="0"/>
            <a:r>
              <a:rPr lang="en-US" dirty="0"/>
              <a:t>Content goes here</a:t>
            </a:r>
          </a:p>
        </p:txBody>
      </p:sp>
      <p:sp>
        <p:nvSpPr>
          <p:cNvPr id="17" name="Content Placeholder 35">
            <a:extLst>
              <a:ext uri="{FF2B5EF4-FFF2-40B4-BE49-F238E27FC236}">
                <a16:creationId xmlns:a16="http://schemas.microsoft.com/office/drawing/2014/main" id="{E2A38658-03AE-A2B5-92CE-64ECA449B242}"/>
              </a:ext>
            </a:extLst>
          </p:cNvPr>
          <p:cNvSpPr>
            <a:spLocks noGrp="1"/>
          </p:cNvSpPr>
          <p:nvPr>
            <p:ph sz="quarter" idx="35" hasCustomPrompt="1"/>
          </p:nvPr>
        </p:nvSpPr>
        <p:spPr>
          <a:xfrm>
            <a:off x="6255391" y="5213477"/>
            <a:ext cx="685800" cy="803275"/>
          </a:xfrm>
          <a:prstGeom prst="rect">
            <a:avLst/>
          </a:prstGeom>
        </p:spPr>
        <p:txBody>
          <a:bodyPr/>
          <a:lstStyle>
            <a:lvl1pPr marL="0" indent="0">
              <a:buNone/>
              <a:defRPr sz="1200"/>
            </a:lvl1pPr>
          </a:lstStyle>
          <a:p>
            <a:pPr lvl="0"/>
            <a:r>
              <a:rPr lang="en-US" dirty="0"/>
              <a:t>Content goes here</a:t>
            </a:r>
          </a:p>
        </p:txBody>
      </p:sp>
    </p:spTree>
    <p:extLst>
      <p:ext uri="{BB962C8B-B14F-4D97-AF65-F5344CB8AC3E}">
        <p14:creationId xmlns:p14="http://schemas.microsoft.com/office/powerpoint/2010/main" val="2908885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E9E6EE-65F0-039E-203A-46E170C01831}"/>
              </a:ext>
            </a:extLst>
          </p:cNvPr>
          <p:cNvSpPr/>
          <p:nvPr userDrawn="1"/>
        </p:nvSpPr>
        <p:spPr>
          <a:xfrm>
            <a:off x="0" y="3429000"/>
            <a:ext cx="12192001" cy="2781300"/>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8">
            <a:extLst>
              <a:ext uri="{FF2B5EF4-FFF2-40B4-BE49-F238E27FC236}">
                <a16:creationId xmlns:a16="http://schemas.microsoft.com/office/drawing/2014/main" id="{73F29EFC-5DF0-A083-BD05-B22D8F1D3FE2}"/>
              </a:ext>
            </a:extLst>
          </p:cNvPr>
          <p:cNvSpPr>
            <a:spLocks noGrp="1"/>
          </p:cNvSpPr>
          <p:nvPr>
            <p:ph type="pic" sz="quarter" idx="10"/>
          </p:nvPr>
        </p:nvSpPr>
        <p:spPr>
          <a:xfrm>
            <a:off x="4596606" y="2230120"/>
            <a:ext cx="2998788" cy="3073400"/>
          </a:xfrm>
          <a:prstGeom prst="rect">
            <a:avLst/>
          </a:prstGeom>
        </p:spPr>
        <p:txBody>
          <a:bodyPr/>
          <a:lstStyle/>
          <a:p>
            <a:endParaRPr lang="en-US"/>
          </a:p>
        </p:txBody>
      </p:sp>
      <p:sp>
        <p:nvSpPr>
          <p:cNvPr id="4" name="Picture Placeholder 8">
            <a:extLst>
              <a:ext uri="{FF2B5EF4-FFF2-40B4-BE49-F238E27FC236}">
                <a16:creationId xmlns:a16="http://schemas.microsoft.com/office/drawing/2014/main" id="{6C175B92-C352-100A-620C-3E6133CD3B81}"/>
              </a:ext>
            </a:extLst>
          </p:cNvPr>
          <p:cNvSpPr>
            <a:spLocks noGrp="1"/>
          </p:cNvSpPr>
          <p:nvPr>
            <p:ph type="pic" sz="quarter" idx="11"/>
          </p:nvPr>
        </p:nvSpPr>
        <p:spPr>
          <a:xfrm>
            <a:off x="8394303" y="2230120"/>
            <a:ext cx="2998788" cy="3073400"/>
          </a:xfrm>
          <a:prstGeom prst="rect">
            <a:avLst/>
          </a:prstGeom>
        </p:spPr>
        <p:txBody>
          <a:bodyPr/>
          <a:lstStyle/>
          <a:p>
            <a:endParaRPr lang="en-US"/>
          </a:p>
        </p:txBody>
      </p:sp>
      <p:sp>
        <p:nvSpPr>
          <p:cNvPr id="5" name="Picture Placeholder 8">
            <a:extLst>
              <a:ext uri="{FF2B5EF4-FFF2-40B4-BE49-F238E27FC236}">
                <a16:creationId xmlns:a16="http://schemas.microsoft.com/office/drawing/2014/main" id="{AABB32BC-1610-1198-E649-B8FAF736A421}"/>
              </a:ext>
            </a:extLst>
          </p:cNvPr>
          <p:cNvSpPr>
            <a:spLocks noGrp="1"/>
          </p:cNvSpPr>
          <p:nvPr>
            <p:ph type="pic" sz="quarter" idx="12"/>
          </p:nvPr>
        </p:nvSpPr>
        <p:spPr>
          <a:xfrm>
            <a:off x="798909" y="2230120"/>
            <a:ext cx="2998788" cy="3073400"/>
          </a:xfrm>
          <a:prstGeom prst="rect">
            <a:avLst/>
          </a:prstGeom>
        </p:spPr>
        <p:txBody>
          <a:bodyPr/>
          <a:lstStyle/>
          <a:p>
            <a:endParaRPr lang="en-US"/>
          </a:p>
        </p:txBody>
      </p:sp>
      <p:sp>
        <p:nvSpPr>
          <p:cNvPr id="6" name="Text Placeholder 30">
            <a:extLst>
              <a:ext uri="{FF2B5EF4-FFF2-40B4-BE49-F238E27FC236}">
                <a16:creationId xmlns:a16="http://schemas.microsoft.com/office/drawing/2014/main" id="{78F0860E-AA5C-39D2-0D34-E67BC7C569BA}"/>
              </a:ext>
            </a:extLst>
          </p:cNvPr>
          <p:cNvSpPr>
            <a:spLocks noGrp="1"/>
          </p:cNvSpPr>
          <p:nvPr>
            <p:ph type="body" sz="quarter" idx="28" hasCustomPrompt="1"/>
          </p:nvPr>
        </p:nvSpPr>
        <p:spPr>
          <a:xfrm>
            <a:off x="798909" y="5436235"/>
            <a:ext cx="2998788"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7" name="Text Placeholder 30">
            <a:extLst>
              <a:ext uri="{FF2B5EF4-FFF2-40B4-BE49-F238E27FC236}">
                <a16:creationId xmlns:a16="http://schemas.microsoft.com/office/drawing/2014/main" id="{A9DC6D3F-C183-0A98-5386-A44F7FF4ADB5}"/>
              </a:ext>
            </a:extLst>
          </p:cNvPr>
          <p:cNvSpPr>
            <a:spLocks noGrp="1"/>
          </p:cNvSpPr>
          <p:nvPr>
            <p:ph type="body" sz="quarter" idx="29" hasCustomPrompt="1"/>
          </p:nvPr>
        </p:nvSpPr>
        <p:spPr>
          <a:xfrm>
            <a:off x="4596606" y="5436235"/>
            <a:ext cx="2998788"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8" name="Text Placeholder 30">
            <a:extLst>
              <a:ext uri="{FF2B5EF4-FFF2-40B4-BE49-F238E27FC236}">
                <a16:creationId xmlns:a16="http://schemas.microsoft.com/office/drawing/2014/main" id="{CD1EAE26-A433-6D5D-EA78-1228BA799900}"/>
              </a:ext>
            </a:extLst>
          </p:cNvPr>
          <p:cNvSpPr>
            <a:spLocks noGrp="1"/>
          </p:cNvSpPr>
          <p:nvPr>
            <p:ph type="body" sz="quarter" idx="30" hasCustomPrompt="1"/>
          </p:nvPr>
        </p:nvSpPr>
        <p:spPr>
          <a:xfrm>
            <a:off x="8394303" y="5436235"/>
            <a:ext cx="2998788"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Text Placeholder 16">
            <a:extLst>
              <a:ext uri="{FF2B5EF4-FFF2-40B4-BE49-F238E27FC236}">
                <a16:creationId xmlns:a16="http://schemas.microsoft.com/office/drawing/2014/main" id="{952161A8-21A2-E636-EC5B-361395872693}"/>
              </a:ext>
            </a:extLst>
          </p:cNvPr>
          <p:cNvSpPr>
            <a:spLocks noGrp="1"/>
          </p:cNvSpPr>
          <p:nvPr>
            <p:ph type="body" sz="quarter" idx="27" hasCustomPrompt="1"/>
          </p:nvPr>
        </p:nvSpPr>
        <p:spPr>
          <a:xfrm>
            <a:off x="282050" y="12813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16">
            <a:extLst>
              <a:ext uri="{FF2B5EF4-FFF2-40B4-BE49-F238E27FC236}">
                <a16:creationId xmlns:a16="http://schemas.microsoft.com/office/drawing/2014/main" id="{986ED616-C92F-AF43-D48E-9627455409E9}"/>
              </a:ext>
            </a:extLst>
          </p:cNvPr>
          <p:cNvSpPr>
            <a:spLocks noGrp="1"/>
          </p:cNvSpPr>
          <p:nvPr>
            <p:ph type="body" sz="quarter" idx="20" hasCustomPrompt="1"/>
          </p:nvPr>
        </p:nvSpPr>
        <p:spPr>
          <a:xfrm>
            <a:off x="282049" y="759803"/>
            <a:ext cx="11664785" cy="1337601"/>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Tree>
    <p:extLst>
      <p:ext uri="{BB962C8B-B14F-4D97-AF65-F5344CB8AC3E}">
        <p14:creationId xmlns:p14="http://schemas.microsoft.com/office/powerpoint/2010/main" val="316471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CHE 2023 PPT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D2A852E9-0C5A-A7CF-742D-2FB26C8C844E}"/>
              </a:ext>
            </a:extLst>
          </p:cNvPr>
          <p:cNvSpPr>
            <a:spLocks noGrp="1"/>
          </p:cNvSpPr>
          <p:nvPr>
            <p:ph type="pic" sz="quarter" idx="10" hasCustomPrompt="1"/>
          </p:nvPr>
        </p:nvSpPr>
        <p:spPr>
          <a:xfrm>
            <a:off x="0" y="0"/>
            <a:ext cx="12192000" cy="2166938"/>
          </a:xfrm>
          <a:prstGeom prst="rect">
            <a:avLst/>
          </a:prstGeom>
        </p:spPr>
        <p:txBody>
          <a:bodyPr/>
          <a:lstStyle>
            <a:lvl1pPr marL="0" indent="0">
              <a:buNone/>
              <a:defRPr/>
            </a:lvl1pPr>
          </a:lstStyle>
          <a:p>
            <a:r>
              <a:rPr lang="en-US" dirty="0"/>
              <a:t>Picture goes here</a:t>
            </a:r>
          </a:p>
        </p:txBody>
      </p:sp>
      <p:sp>
        <p:nvSpPr>
          <p:cNvPr id="3" name="Text Placeholder 16">
            <a:extLst>
              <a:ext uri="{FF2B5EF4-FFF2-40B4-BE49-F238E27FC236}">
                <a16:creationId xmlns:a16="http://schemas.microsoft.com/office/drawing/2014/main" id="{AF0386C0-D5F5-E423-10B7-87C14B9AB772}"/>
              </a:ext>
            </a:extLst>
          </p:cNvPr>
          <p:cNvSpPr>
            <a:spLocks noGrp="1"/>
          </p:cNvSpPr>
          <p:nvPr>
            <p:ph type="body" sz="quarter" idx="27" hasCustomPrompt="1"/>
          </p:nvPr>
        </p:nvSpPr>
        <p:spPr>
          <a:xfrm>
            <a:off x="282050" y="236841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4" name="Text Placeholder 16">
            <a:extLst>
              <a:ext uri="{FF2B5EF4-FFF2-40B4-BE49-F238E27FC236}">
                <a16:creationId xmlns:a16="http://schemas.microsoft.com/office/drawing/2014/main" id="{D56F3657-9640-C7C9-0353-571DFC59914D}"/>
              </a:ext>
            </a:extLst>
          </p:cNvPr>
          <p:cNvSpPr>
            <a:spLocks noGrp="1"/>
          </p:cNvSpPr>
          <p:nvPr>
            <p:ph type="body" sz="quarter" idx="20" hasCustomPrompt="1"/>
          </p:nvPr>
        </p:nvSpPr>
        <p:spPr>
          <a:xfrm>
            <a:off x="282049" y="3000083"/>
            <a:ext cx="11664785" cy="1059853"/>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a:t>
            </a:r>
          </a:p>
        </p:txBody>
      </p:sp>
      <p:sp>
        <p:nvSpPr>
          <p:cNvPr id="5" name="Rectangle 4">
            <a:extLst>
              <a:ext uri="{FF2B5EF4-FFF2-40B4-BE49-F238E27FC236}">
                <a16:creationId xmlns:a16="http://schemas.microsoft.com/office/drawing/2014/main" id="{FE652923-26CF-1380-D52A-789159C5A55B}"/>
              </a:ext>
            </a:extLst>
          </p:cNvPr>
          <p:cNvSpPr/>
          <p:nvPr userDrawn="1"/>
        </p:nvSpPr>
        <p:spPr>
          <a:xfrm>
            <a:off x="282050" y="4189690"/>
            <a:ext cx="5643262" cy="182706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1319FF-9EF2-9C44-24AF-F72FECECD8B9}"/>
              </a:ext>
            </a:extLst>
          </p:cNvPr>
          <p:cNvSpPr/>
          <p:nvPr userDrawn="1"/>
        </p:nvSpPr>
        <p:spPr>
          <a:xfrm>
            <a:off x="6303572" y="4189690"/>
            <a:ext cx="5643262" cy="182706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D1FD5F17-A0DA-1F26-9095-3F54C66E701E}"/>
              </a:ext>
            </a:extLst>
          </p:cNvPr>
          <p:cNvSpPr>
            <a:spLocks noGrp="1"/>
          </p:cNvSpPr>
          <p:nvPr>
            <p:ph type="body" sz="quarter" idx="28" hasCustomPrompt="1"/>
          </p:nvPr>
        </p:nvSpPr>
        <p:spPr>
          <a:xfrm>
            <a:off x="438150" y="4270375"/>
            <a:ext cx="5322888" cy="384175"/>
          </a:xfrm>
          <a:prstGeom prst="rect">
            <a:avLst/>
          </a:prstGeom>
        </p:spPr>
        <p:txBody>
          <a:bodyPr/>
          <a:lstStyle>
            <a:lvl1pPr marL="0" indent="0">
              <a:buNone/>
              <a:defRPr sz="2000" b="1">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8" name="Text Placeholder 25">
            <a:extLst>
              <a:ext uri="{FF2B5EF4-FFF2-40B4-BE49-F238E27FC236}">
                <a16:creationId xmlns:a16="http://schemas.microsoft.com/office/drawing/2014/main" id="{53C867A6-A563-1694-BBA2-61F057D93B1D}"/>
              </a:ext>
            </a:extLst>
          </p:cNvPr>
          <p:cNvSpPr>
            <a:spLocks noGrp="1"/>
          </p:cNvSpPr>
          <p:nvPr>
            <p:ph type="body" sz="quarter" idx="29" hasCustomPrompt="1"/>
          </p:nvPr>
        </p:nvSpPr>
        <p:spPr>
          <a:xfrm>
            <a:off x="438150" y="4735235"/>
            <a:ext cx="5322888" cy="1198840"/>
          </a:xfrm>
          <a:prstGeom prst="rect">
            <a:avLst/>
          </a:prstGeom>
        </p:spPr>
        <p:txBody>
          <a:bodyPr/>
          <a:lstStyle>
            <a:lvl1pPr marL="0" indent="0">
              <a:buNone/>
              <a:defRPr sz="1200" b="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Text Placeholder 23">
            <a:extLst>
              <a:ext uri="{FF2B5EF4-FFF2-40B4-BE49-F238E27FC236}">
                <a16:creationId xmlns:a16="http://schemas.microsoft.com/office/drawing/2014/main" id="{37E90259-AB41-D165-80D9-D14CDABADB22}"/>
              </a:ext>
            </a:extLst>
          </p:cNvPr>
          <p:cNvSpPr>
            <a:spLocks noGrp="1"/>
          </p:cNvSpPr>
          <p:nvPr>
            <p:ph type="body" sz="quarter" idx="30" hasCustomPrompt="1"/>
          </p:nvPr>
        </p:nvSpPr>
        <p:spPr>
          <a:xfrm>
            <a:off x="6497574" y="4270375"/>
            <a:ext cx="5322888" cy="384175"/>
          </a:xfrm>
          <a:prstGeom prst="rect">
            <a:avLst/>
          </a:prstGeom>
        </p:spPr>
        <p:txBody>
          <a:bodyPr/>
          <a:lstStyle>
            <a:lvl1pPr marL="0" indent="0">
              <a:buNone/>
              <a:defRPr sz="2000" b="1">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25">
            <a:extLst>
              <a:ext uri="{FF2B5EF4-FFF2-40B4-BE49-F238E27FC236}">
                <a16:creationId xmlns:a16="http://schemas.microsoft.com/office/drawing/2014/main" id="{2FF79148-7E6A-E74A-34EE-2DCCB74609B6}"/>
              </a:ext>
            </a:extLst>
          </p:cNvPr>
          <p:cNvSpPr>
            <a:spLocks noGrp="1"/>
          </p:cNvSpPr>
          <p:nvPr>
            <p:ph type="body" sz="quarter" idx="31" hasCustomPrompt="1"/>
          </p:nvPr>
        </p:nvSpPr>
        <p:spPr>
          <a:xfrm>
            <a:off x="6497574" y="4735235"/>
            <a:ext cx="5322888" cy="1198840"/>
          </a:xfrm>
          <a:prstGeom prst="rect">
            <a:avLst/>
          </a:prstGeom>
        </p:spPr>
        <p:txBody>
          <a:bodyPr/>
          <a:lstStyle>
            <a:lvl1pPr marL="0" indent="0">
              <a:buNone/>
              <a:defRPr sz="1200" b="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708505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CHE 2023 P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5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BEBB-A8D3-3F75-5595-1D829BE0C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2AA060-4EFE-86BE-A200-68F9FE989EEB}"/>
              </a:ext>
            </a:extLst>
          </p:cNvPr>
          <p:cNvSpPr>
            <a:spLocks noGrp="1"/>
          </p:cNvSpPr>
          <p:nvPr>
            <p:ph type="dt" sz="half" idx="10"/>
          </p:nvPr>
        </p:nvSpPr>
        <p:spPr/>
        <p:txBody>
          <a:bodyPr/>
          <a:lstStyle/>
          <a:p>
            <a:fld id="{C3C1FC09-BF90-4799-AE3D-CE855DF49030}" type="datetimeFigureOut">
              <a:rPr lang="en-US" smtClean="0"/>
              <a:t>4/5/2024</a:t>
            </a:fld>
            <a:endParaRPr lang="en-US"/>
          </a:p>
        </p:txBody>
      </p:sp>
      <p:sp>
        <p:nvSpPr>
          <p:cNvPr id="4" name="Footer Placeholder 3">
            <a:extLst>
              <a:ext uri="{FF2B5EF4-FFF2-40B4-BE49-F238E27FC236}">
                <a16:creationId xmlns:a16="http://schemas.microsoft.com/office/drawing/2014/main" id="{3754B1D7-4922-DBEF-966A-22EF61EB6A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0A7653-5212-0931-795B-E73DAC71BC8C}"/>
              </a:ext>
            </a:extLst>
          </p:cNvPr>
          <p:cNvSpPr>
            <a:spLocks noGrp="1"/>
          </p:cNvSpPr>
          <p:nvPr>
            <p:ph type="sldNum" sz="quarter" idx="12"/>
          </p:nvPr>
        </p:nvSpPr>
        <p:spPr/>
        <p:txBody>
          <a:bodyPr/>
          <a:lstStyle/>
          <a:p>
            <a:fld id="{FBD23626-5C96-4298-96AD-C9E4F1F41AD3}" type="slidenum">
              <a:rPr lang="en-US" smtClean="0"/>
              <a:t>‹#›</a:t>
            </a:fld>
            <a:endParaRPr lang="en-US"/>
          </a:p>
        </p:txBody>
      </p:sp>
    </p:spTree>
    <p:extLst>
      <p:ext uri="{BB962C8B-B14F-4D97-AF65-F5344CB8AC3E}">
        <p14:creationId xmlns:p14="http://schemas.microsoft.com/office/powerpoint/2010/main" val="494482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2AE0-6D50-F04D-B5D5-7DA5945F553E}"/>
              </a:ext>
            </a:extLst>
          </p:cNvPr>
          <p:cNvSpPr>
            <a:spLocks noGrp="1"/>
          </p:cNvSpPr>
          <p:nvPr>
            <p:ph type="title"/>
          </p:nvPr>
        </p:nvSpPr>
        <p:spPr>
          <a:xfrm>
            <a:off x="838200" y="429988"/>
            <a:ext cx="10515600" cy="910957"/>
          </a:xfrm>
        </p:spPr>
        <p:txBody>
          <a:bodyPr/>
          <a:lstStyle>
            <a:lvl1pPr>
              <a:defRPr sz="2000"/>
            </a:lvl1pPr>
          </a:lstStyle>
          <a:p>
            <a:r>
              <a:rPr lang="en-US" dirty="0"/>
              <a:t>Click to edit Master title style</a:t>
            </a:r>
          </a:p>
        </p:txBody>
      </p:sp>
      <p:sp>
        <p:nvSpPr>
          <p:cNvPr id="3" name="Slide Number Placeholder 2">
            <a:extLst>
              <a:ext uri="{FF2B5EF4-FFF2-40B4-BE49-F238E27FC236}">
                <a16:creationId xmlns:a16="http://schemas.microsoft.com/office/drawing/2014/main" id="{B7C51C64-DDB2-C64A-9DD4-AF3C7CA093C6}"/>
              </a:ext>
            </a:extLst>
          </p:cNvPr>
          <p:cNvSpPr>
            <a:spLocks noGrp="1"/>
          </p:cNvSpPr>
          <p:nvPr>
            <p:ph type="sldNum" sz="quarter" idx="10"/>
          </p:nvPr>
        </p:nvSpPr>
        <p:spPr/>
        <p:txBody>
          <a:bodyPr/>
          <a:lstStyle/>
          <a:p>
            <a:fld id="{8C8B385D-DF67-E241-B0BF-76B80A8E743B}" type="slidenum">
              <a:rPr lang="en-US" smtClean="0"/>
              <a:pPr/>
              <a:t>‹#›</a:t>
            </a:fld>
            <a:r>
              <a:rPr lang="en-US"/>
              <a:t>  |   CENTER FOR COMMUNITY HEALTH AND EVALUATION</a:t>
            </a:r>
            <a:endParaRPr lang="en-US" dirty="0"/>
          </a:p>
        </p:txBody>
      </p:sp>
    </p:spTree>
    <p:extLst>
      <p:ext uri="{BB962C8B-B14F-4D97-AF65-F5344CB8AC3E}">
        <p14:creationId xmlns:p14="http://schemas.microsoft.com/office/powerpoint/2010/main" val="310737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CHE 2023 PPT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16E37F5C-E973-D75C-789E-F9C7BD230B51}"/>
              </a:ext>
            </a:extLst>
          </p:cNvPr>
          <p:cNvSpPr>
            <a:spLocks noGrp="1"/>
          </p:cNvSpPr>
          <p:nvPr>
            <p:ph type="pic" sz="quarter" idx="10" hasCustomPrompt="1"/>
          </p:nvPr>
        </p:nvSpPr>
        <p:spPr>
          <a:xfrm>
            <a:off x="0" y="12032"/>
            <a:ext cx="12192000" cy="2166938"/>
          </a:xfrm>
          <a:prstGeom prst="rect">
            <a:avLst/>
          </a:prstGeom>
        </p:spPr>
        <p:txBody>
          <a:bodyPr/>
          <a:lstStyle>
            <a:lvl1pPr marL="0" indent="0">
              <a:buNone/>
              <a:defRPr/>
            </a:lvl1pPr>
          </a:lstStyle>
          <a:p>
            <a:r>
              <a:rPr lang="en-US" dirty="0"/>
              <a:t>Picture goes here</a:t>
            </a:r>
          </a:p>
        </p:txBody>
      </p:sp>
      <p:sp>
        <p:nvSpPr>
          <p:cNvPr id="3" name="Text Placeholder 16">
            <a:extLst>
              <a:ext uri="{FF2B5EF4-FFF2-40B4-BE49-F238E27FC236}">
                <a16:creationId xmlns:a16="http://schemas.microsoft.com/office/drawing/2014/main" id="{D5F934D7-9210-DE74-329B-26BEA5B358F3}"/>
              </a:ext>
            </a:extLst>
          </p:cNvPr>
          <p:cNvSpPr>
            <a:spLocks noGrp="1"/>
          </p:cNvSpPr>
          <p:nvPr>
            <p:ph type="body" sz="quarter" idx="27" hasCustomPrompt="1"/>
          </p:nvPr>
        </p:nvSpPr>
        <p:spPr>
          <a:xfrm>
            <a:off x="282050" y="236841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4" name="Text Placeholder 16">
            <a:extLst>
              <a:ext uri="{FF2B5EF4-FFF2-40B4-BE49-F238E27FC236}">
                <a16:creationId xmlns:a16="http://schemas.microsoft.com/office/drawing/2014/main" id="{D5137B20-6740-4CBD-57F9-0FF2B172CC4A}"/>
              </a:ext>
            </a:extLst>
          </p:cNvPr>
          <p:cNvSpPr>
            <a:spLocks noGrp="1"/>
          </p:cNvSpPr>
          <p:nvPr>
            <p:ph type="body" sz="quarter" idx="20" hasCustomPrompt="1"/>
          </p:nvPr>
        </p:nvSpPr>
        <p:spPr>
          <a:xfrm>
            <a:off x="282049" y="3000083"/>
            <a:ext cx="11664785" cy="1641285"/>
          </a:xfrm>
          <a:prstGeom prst="rect">
            <a:avLst/>
          </a:prstGeom>
        </p:spPr>
        <p:txBody>
          <a:bodyPr numCol="2">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(two columns) </a:t>
            </a:r>
          </a:p>
        </p:txBody>
      </p:sp>
      <p:sp>
        <p:nvSpPr>
          <p:cNvPr id="5" name="Text Placeholder 16">
            <a:extLst>
              <a:ext uri="{FF2B5EF4-FFF2-40B4-BE49-F238E27FC236}">
                <a16:creationId xmlns:a16="http://schemas.microsoft.com/office/drawing/2014/main" id="{F24133D3-0C70-C239-D737-653CDBFD39B3}"/>
              </a:ext>
            </a:extLst>
          </p:cNvPr>
          <p:cNvSpPr>
            <a:spLocks noGrp="1"/>
          </p:cNvSpPr>
          <p:nvPr>
            <p:ph type="body" sz="quarter" idx="14" hasCustomPrompt="1"/>
          </p:nvPr>
        </p:nvSpPr>
        <p:spPr>
          <a:xfrm>
            <a:off x="997406" y="5166816"/>
            <a:ext cx="4990770" cy="1026698"/>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
        <p:nvSpPr>
          <p:cNvPr id="6" name="Text Placeholder 16">
            <a:extLst>
              <a:ext uri="{FF2B5EF4-FFF2-40B4-BE49-F238E27FC236}">
                <a16:creationId xmlns:a16="http://schemas.microsoft.com/office/drawing/2014/main" id="{F89F161B-B8D0-597C-76F3-0182BBF42ECA}"/>
              </a:ext>
            </a:extLst>
          </p:cNvPr>
          <p:cNvSpPr>
            <a:spLocks noGrp="1"/>
          </p:cNvSpPr>
          <p:nvPr>
            <p:ph type="body" sz="quarter" idx="15" hasCustomPrompt="1"/>
          </p:nvPr>
        </p:nvSpPr>
        <p:spPr>
          <a:xfrm>
            <a:off x="997405" y="4709409"/>
            <a:ext cx="4990769" cy="389366"/>
          </a:xfrm>
          <a:prstGeom prst="rect">
            <a:avLst/>
          </a:prstGeom>
        </p:spPr>
        <p:txBody>
          <a:bodyPr>
            <a:normAutofit/>
          </a:bodyPr>
          <a:lstStyle>
            <a:lvl1pPr marL="0" indent="0" algn="l">
              <a:buNone/>
              <a:defRPr sz="2000" b="1" u="none">
                <a:solidFill>
                  <a:srgbClr val="94CCEF"/>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7" name="Picture Placeholder 37">
            <a:extLst>
              <a:ext uri="{FF2B5EF4-FFF2-40B4-BE49-F238E27FC236}">
                <a16:creationId xmlns:a16="http://schemas.microsoft.com/office/drawing/2014/main" id="{0D7D44E8-F9D2-B77C-7950-2F448373D428}"/>
              </a:ext>
            </a:extLst>
          </p:cNvPr>
          <p:cNvSpPr>
            <a:spLocks noGrp="1"/>
          </p:cNvSpPr>
          <p:nvPr>
            <p:ph type="pic" sz="quarter" idx="28" hasCustomPrompt="1"/>
          </p:nvPr>
        </p:nvSpPr>
        <p:spPr>
          <a:xfrm>
            <a:off x="282049" y="4709408"/>
            <a:ext cx="571500" cy="571500"/>
          </a:xfrm>
          <a:prstGeom prst="rect">
            <a:avLst/>
          </a:prstGeom>
        </p:spPr>
        <p:txBody>
          <a:bodyPr>
            <a:normAutofit/>
          </a:bodyPr>
          <a:lstStyle>
            <a:lvl1pPr marL="0" indent="0">
              <a:buNone/>
              <a:defRPr sz="1400"/>
            </a:lvl1pPr>
          </a:lstStyle>
          <a:p>
            <a:r>
              <a:rPr lang="en-US" dirty="0"/>
              <a:t>ICON</a:t>
            </a:r>
          </a:p>
        </p:txBody>
      </p:sp>
      <p:sp>
        <p:nvSpPr>
          <p:cNvPr id="8" name="Text Placeholder 16">
            <a:extLst>
              <a:ext uri="{FF2B5EF4-FFF2-40B4-BE49-F238E27FC236}">
                <a16:creationId xmlns:a16="http://schemas.microsoft.com/office/drawing/2014/main" id="{0DC81E5A-6874-100D-9B14-FF5BBB091B59}"/>
              </a:ext>
            </a:extLst>
          </p:cNvPr>
          <p:cNvSpPr>
            <a:spLocks noGrp="1"/>
          </p:cNvSpPr>
          <p:nvPr>
            <p:ph type="body" sz="quarter" idx="29" hasCustomPrompt="1"/>
          </p:nvPr>
        </p:nvSpPr>
        <p:spPr>
          <a:xfrm>
            <a:off x="6956066" y="5166816"/>
            <a:ext cx="4990770" cy="1074323"/>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
        <p:nvSpPr>
          <p:cNvPr id="9" name="Text Placeholder 16">
            <a:extLst>
              <a:ext uri="{FF2B5EF4-FFF2-40B4-BE49-F238E27FC236}">
                <a16:creationId xmlns:a16="http://schemas.microsoft.com/office/drawing/2014/main" id="{A034E5BB-224F-3B77-A909-F1F874923663}"/>
              </a:ext>
            </a:extLst>
          </p:cNvPr>
          <p:cNvSpPr>
            <a:spLocks noGrp="1"/>
          </p:cNvSpPr>
          <p:nvPr>
            <p:ph type="body" sz="quarter" idx="30" hasCustomPrompt="1"/>
          </p:nvPr>
        </p:nvSpPr>
        <p:spPr>
          <a:xfrm>
            <a:off x="6956065" y="4757034"/>
            <a:ext cx="4990769" cy="341742"/>
          </a:xfrm>
          <a:prstGeom prst="rect">
            <a:avLst/>
          </a:prstGeom>
        </p:spPr>
        <p:txBody>
          <a:bodyPr>
            <a:normAutofit/>
          </a:bodyPr>
          <a:lstStyle>
            <a:lvl1pPr marL="0" indent="0" algn="l">
              <a:buNone/>
              <a:defRPr sz="2000" b="1" u="none">
                <a:solidFill>
                  <a:srgbClr val="94CCEF"/>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Picture Placeholder 37">
            <a:extLst>
              <a:ext uri="{FF2B5EF4-FFF2-40B4-BE49-F238E27FC236}">
                <a16:creationId xmlns:a16="http://schemas.microsoft.com/office/drawing/2014/main" id="{1431FCB6-6A0B-3E43-3766-7C483B284547}"/>
              </a:ext>
            </a:extLst>
          </p:cNvPr>
          <p:cNvSpPr>
            <a:spLocks noGrp="1"/>
          </p:cNvSpPr>
          <p:nvPr>
            <p:ph type="pic" sz="quarter" idx="31" hasCustomPrompt="1"/>
          </p:nvPr>
        </p:nvSpPr>
        <p:spPr>
          <a:xfrm>
            <a:off x="6240709" y="4757033"/>
            <a:ext cx="571500" cy="571500"/>
          </a:xfrm>
          <a:prstGeom prst="rect">
            <a:avLst/>
          </a:prstGeom>
        </p:spPr>
        <p:txBody>
          <a:bodyPr>
            <a:normAutofit/>
          </a:bodyPr>
          <a:lstStyle>
            <a:lvl1pPr marL="0" indent="0">
              <a:buNone/>
              <a:defRPr sz="1400"/>
            </a:lvl1pPr>
          </a:lstStyle>
          <a:p>
            <a:r>
              <a:rPr lang="en-US" dirty="0"/>
              <a:t>ICON</a:t>
            </a:r>
          </a:p>
        </p:txBody>
      </p:sp>
    </p:spTree>
    <p:extLst>
      <p:ext uri="{BB962C8B-B14F-4D97-AF65-F5344CB8AC3E}">
        <p14:creationId xmlns:p14="http://schemas.microsoft.com/office/powerpoint/2010/main" val="327262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7C2898-9DFD-17F0-731B-5DA121BF626A}"/>
              </a:ext>
            </a:extLst>
          </p:cNvPr>
          <p:cNvSpPr/>
          <p:nvPr userDrawn="1"/>
        </p:nvSpPr>
        <p:spPr>
          <a:xfrm>
            <a:off x="6096000" y="0"/>
            <a:ext cx="6096000" cy="6115050"/>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727A0D-8329-6C3A-EE7C-F6BFE00A53FA}"/>
              </a:ext>
            </a:extLst>
          </p:cNvPr>
          <p:cNvSpPr/>
          <p:nvPr userDrawn="1"/>
        </p:nvSpPr>
        <p:spPr>
          <a:xfrm>
            <a:off x="152400" y="742949"/>
            <a:ext cx="11763374" cy="4962525"/>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a16="http://schemas.microsoft.com/office/drawing/2014/main" id="{E64E7040-2800-14B0-0E29-D2E3EC1FE4B2}"/>
              </a:ext>
            </a:extLst>
          </p:cNvPr>
          <p:cNvSpPr>
            <a:spLocks noGrp="1"/>
          </p:cNvSpPr>
          <p:nvPr>
            <p:ph type="pic" sz="quarter" idx="10" hasCustomPrompt="1"/>
          </p:nvPr>
        </p:nvSpPr>
        <p:spPr>
          <a:xfrm>
            <a:off x="6400800" y="1004888"/>
            <a:ext cx="5248276" cy="5314950"/>
          </a:xfrm>
          <a:prstGeom prst="rect">
            <a:avLst/>
          </a:prstGeom>
        </p:spPr>
        <p:txBody>
          <a:bodyPr/>
          <a:lstStyle>
            <a:lvl1pPr marL="0" indent="0">
              <a:buNone/>
              <a:defRPr/>
            </a:lvl1pPr>
          </a:lstStyle>
          <a:p>
            <a:r>
              <a:rPr lang="en-US" dirty="0"/>
              <a:t>Picture goes here</a:t>
            </a:r>
          </a:p>
        </p:txBody>
      </p:sp>
      <p:sp>
        <p:nvSpPr>
          <p:cNvPr id="5" name="Text Placeholder 16">
            <a:extLst>
              <a:ext uri="{FF2B5EF4-FFF2-40B4-BE49-F238E27FC236}">
                <a16:creationId xmlns:a16="http://schemas.microsoft.com/office/drawing/2014/main" id="{87C15D2B-4B55-3555-3137-5319D3DD809E}"/>
              </a:ext>
            </a:extLst>
          </p:cNvPr>
          <p:cNvSpPr>
            <a:spLocks noGrp="1"/>
          </p:cNvSpPr>
          <p:nvPr>
            <p:ph type="body" sz="quarter" idx="27" hasCustomPrompt="1"/>
          </p:nvPr>
        </p:nvSpPr>
        <p:spPr>
          <a:xfrm>
            <a:off x="488079" y="1004888"/>
            <a:ext cx="5607921" cy="761174"/>
          </a:xfrm>
          <a:prstGeom prst="rect">
            <a:avLst/>
          </a:prstGeom>
        </p:spPr>
        <p:txBody>
          <a:bodyPr>
            <a:noAutofit/>
          </a:bodyPr>
          <a:lstStyle>
            <a:lvl1pPr marL="0" indent="0" algn="l">
              <a:buNone/>
              <a:defRPr sz="36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Text Placeholder 3">
            <a:extLst>
              <a:ext uri="{FF2B5EF4-FFF2-40B4-BE49-F238E27FC236}">
                <a16:creationId xmlns:a16="http://schemas.microsoft.com/office/drawing/2014/main" id="{6CA34683-BFA4-0215-FC4D-B4B230CEF49E}"/>
              </a:ext>
            </a:extLst>
          </p:cNvPr>
          <p:cNvSpPr>
            <a:spLocks noGrp="1"/>
          </p:cNvSpPr>
          <p:nvPr>
            <p:ph type="body" sz="quarter" idx="28" hasCustomPrompt="1"/>
          </p:nvPr>
        </p:nvSpPr>
        <p:spPr>
          <a:xfrm>
            <a:off x="487363" y="1876426"/>
            <a:ext cx="5608637" cy="3581400"/>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108938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955D0-2725-B481-CB85-65E887FCF3C7}"/>
              </a:ext>
            </a:extLst>
          </p:cNvPr>
          <p:cNvSpPr/>
          <p:nvPr userDrawn="1"/>
        </p:nvSpPr>
        <p:spPr>
          <a:xfrm>
            <a:off x="0" y="0"/>
            <a:ext cx="12192000" cy="2990850"/>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E778E79-7603-5A4E-BE02-08524E8D2240}"/>
              </a:ext>
            </a:extLst>
          </p:cNvPr>
          <p:cNvSpPr/>
          <p:nvPr userDrawn="1"/>
        </p:nvSpPr>
        <p:spPr>
          <a:xfrm>
            <a:off x="284510" y="503172"/>
            <a:ext cx="3713092" cy="4962525"/>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a16="http://schemas.microsoft.com/office/drawing/2014/main" id="{8DD407FA-ECCE-1E01-88D1-AA44785A7096}"/>
              </a:ext>
            </a:extLst>
          </p:cNvPr>
          <p:cNvSpPr>
            <a:spLocks noGrp="1"/>
          </p:cNvSpPr>
          <p:nvPr>
            <p:ph type="pic" sz="quarter" idx="10" hasCustomPrompt="1"/>
          </p:nvPr>
        </p:nvSpPr>
        <p:spPr>
          <a:xfrm>
            <a:off x="4239454" y="503172"/>
            <a:ext cx="3713092" cy="3249678"/>
          </a:xfrm>
          <a:prstGeom prst="rect">
            <a:avLst/>
          </a:prstGeom>
        </p:spPr>
        <p:txBody>
          <a:bodyPr/>
          <a:lstStyle>
            <a:lvl1pPr marL="0" indent="0">
              <a:buNone/>
              <a:defRPr/>
            </a:lvl1pPr>
          </a:lstStyle>
          <a:p>
            <a:r>
              <a:rPr lang="en-US" dirty="0"/>
              <a:t>Picture goes here</a:t>
            </a:r>
          </a:p>
        </p:txBody>
      </p:sp>
      <p:sp>
        <p:nvSpPr>
          <p:cNvPr id="5" name="Text Placeholder 16">
            <a:extLst>
              <a:ext uri="{FF2B5EF4-FFF2-40B4-BE49-F238E27FC236}">
                <a16:creationId xmlns:a16="http://schemas.microsoft.com/office/drawing/2014/main" id="{3EFD329A-A276-4219-566A-D304D3FE0ADC}"/>
              </a:ext>
            </a:extLst>
          </p:cNvPr>
          <p:cNvSpPr>
            <a:spLocks noGrp="1"/>
          </p:cNvSpPr>
          <p:nvPr>
            <p:ph type="body" sz="quarter" idx="27" hasCustomPrompt="1"/>
          </p:nvPr>
        </p:nvSpPr>
        <p:spPr>
          <a:xfrm>
            <a:off x="402355" y="631129"/>
            <a:ext cx="3464796" cy="761174"/>
          </a:xfrm>
          <a:prstGeom prst="rect">
            <a:avLst/>
          </a:prstGeom>
        </p:spPr>
        <p:txBody>
          <a:bodyPr>
            <a:noAutofit/>
          </a:bodyPr>
          <a:lstStyle>
            <a:lvl1pPr marL="0" indent="0" algn="l">
              <a:buNone/>
              <a:defRPr sz="28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Picture Placeholder 8">
            <a:extLst>
              <a:ext uri="{FF2B5EF4-FFF2-40B4-BE49-F238E27FC236}">
                <a16:creationId xmlns:a16="http://schemas.microsoft.com/office/drawing/2014/main" id="{952C947F-E7A0-F296-43AA-DF3C613B799E}"/>
              </a:ext>
            </a:extLst>
          </p:cNvPr>
          <p:cNvSpPr>
            <a:spLocks noGrp="1"/>
          </p:cNvSpPr>
          <p:nvPr>
            <p:ph type="pic" sz="quarter" idx="28" hasCustomPrompt="1"/>
          </p:nvPr>
        </p:nvSpPr>
        <p:spPr>
          <a:xfrm>
            <a:off x="8181975" y="503172"/>
            <a:ext cx="3713092" cy="3249678"/>
          </a:xfrm>
          <a:prstGeom prst="rect">
            <a:avLst/>
          </a:prstGeom>
        </p:spPr>
        <p:txBody>
          <a:bodyPr/>
          <a:lstStyle>
            <a:lvl1pPr marL="0" indent="0">
              <a:buNone/>
              <a:defRPr/>
            </a:lvl1pPr>
          </a:lstStyle>
          <a:p>
            <a:r>
              <a:rPr lang="en-US" dirty="0"/>
              <a:t>Picture goes here</a:t>
            </a:r>
          </a:p>
        </p:txBody>
      </p:sp>
      <p:sp>
        <p:nvSpPr>
          <p:cNvPr id="7" name="Text Placeholder 3">
            <a:extLst>
              <a:ext uri="{FF2B5EF4-FFF2-40B4-BE49-F238E27FC236}">
                <a16:creationId xmlns:a16="http://schemas.microsoft.com/office/drawing/2014/main" id="{1A9EC621-69DA-A1BA-0445-F1CF5926F81A}"/>
              </a:ext>
            </a:extLst>
          </p:cNvPr>
          <p:cNvSpPr>
            <a:spLocks noGrp="1"/>
          </p:cNvSpPr>
          <p:nvPr>
            <p:ph type="body" sz="quarter" idx="29" hasCustomPrompt="1"/>
          </p:nvPr>
        </p:nvSpPr>
        <p:spPr>
          <a:xfrm>
            <a:off x="402356" y="1520260"/>
            <a:ext cx="3464796" cy="3581400"/>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8" name="Text Placeholder 16">
            <a:extLst>
              <a:ext uri="{FF2B5EF4-FFF2-40B4-BE49-F238E27FC236}">
                <a16:creationId xmlns:a16="http://schemas.microsoft.com/office/drawing/2014/main" id="{FEE84AAE-FBA7-BA66-E24E-3F6BE835BEC2}"/>
              </a:ext>
            </a:extLst>
          </p:cNvPr>
          <p:cNvSpPr>
            <a:spLocks noGrp="1"/>
          </p:cNvSpPr>
          <p:nvPr>
            <p:ph type="body" sz="quarter" idx="30" hasCustomPrompt="1"/>
          </p:nvPr>
        </p:nvSpPr>
        <p:spPr>
          <a:xfrm>
            <a:off x="4239454" y="3847686"/>
            <a:ext cx="3713092"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9" name="Text Placeholder 16">
            <a:extLst>
              <a:ext uri="{FF2B5EF4-FFF2-40B4-BE49-F238E27FC236}">
                <a16:creationId xmlns:a16="http://schemas.microsoft.com/office/drawing/2014/main" id="{E982FD75-37AA-EE54-B50D-80944399ADBE}"/>
              </a:ext>
            </a:extLst>
          </p:cNvPr>
          <p:cNvSpPr>
            <a:spLocks noGrp="1"/>
          </p:cNvSpPr>
          <p:nvPr>
            <p:ph type="body" sz="quarter" idx="31" hasCustomPrompt="1"/>
          </p:nvPr>
        </p:nvSpPr>
        <p:spPr>
          <a:xfrm>
            <a:off x="8194398" y="3847686"/>
            <a:ext cx="3713092"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3">
            <a:extLst>
              <a:ext uri="{FF2B5EF4-FFF2-40B4-BE49-F238E27FC236}">
                <a16:creationId xmlns:a16="http://schemas.microsoft.com/office/drawing/2014/main" id="{FBE8C9BA-BD8F-8BC0-A741-D8F04BB4F341}"/>
              </a:ext>
            </a:extLst>
          </p:cNvPr>
          <p:cNvSpPr>
            <a:spLocks noGrp="1"/>
          </p:cNvSpPr>
          <p:nvPr>
            <p:ph type="body" sz="quarter" idx="32" hasCustomPrompt="1"/>
          </p:nvPr>
        </p:nvSpPr>
        <p:spPr>
          <a:xfrm>
            <a:off x="4239454" y="4343400"/>
            <a:ext cx="3700666" cy="1122297"/>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11" name="Text Placeholder 3">
            <a:extLst>
              <a:ext uri="{FF2B5EF4-FFF2-40B4-BE49-F238E27FC236}">
                <a16:creationId xmlns:a16="http://schemas.microsoft.com/office/drawing/2014/main" id="{50EE3E18-A7F6-906D-59BF-EDC4213AA827}"/>
              </a:ext>
            </a:extLst>
          </p:cNvPr>
          <p:cNvSpPr>
            <a:spLocks noGrp="1"/>
          </p:cNvSpPr>
          <p:nvPr>
            <p:ph type="body" sz="quarter" idx="33" hasCustomPrompt="1"/>
          </p:nvPr>
        </p:nvSpPr>
        <p:spPr>
          <a:xfrm>
            <a:off x="8194398" y="4343401"/>
            <a:ext cx="3700667" cy="1150872"/>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353548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593265-4D16-E638-3BA0-A51402319266}"/>
              </a:ext>
            </a:extLst>
          </p:cNvPr>
          <p:cNvSpPr/>
          <p:nvPr userDrawn="1"/>
        </p:nvSpPr>
        <p:spPr>
          <a:xfrm>
            <a:off x="0" y="0"/>
            <a:ext cx="3057525" cy="5705475"/>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D254992-9CAC-A580-33AF-4598303CC6BB}"/>
              </a:ext>
            </a:extLst>
          </p:cNvPr>
          <p:cNvSpPr/>
          <p:nvPr userDrawn="1"/>
        </p:nvSpPr>
        <p:spPr>
          <a:xfrm>
            <a:off x="284510" y="503172"/>
            <a:ext cx="3713092" cy="4962525"/>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8">
            <a:extLst>
              <a:ext uri="{FF2B5EF4-FFF2-40B4-BE49-F238E27FC236}">
                <a16:creationId xmlns:a16="http://schemas.microsoft.com/office/drawing/2014/main" id="{1DFCE6DD-283B-0DE0-87C3-A26C1CC1AB2D}"/>
              </a:ext>
            </a:extLst>
          </p:cNvPr>
          <p:cNvSpPr>
            <a:spLocks noGrp="1"/>
          </p:cNvSpPr>
          <p:nvPr>
            <p:ph type="pic" sz="quarter" idx="10" hasCustomPrompt="1"/>
          </p:nvPr>
        </p:nvSpPr>
        <p:spPr>
          <a:xfrm>
            <a:off x="4239454" y="503172"/>
            <a:ext cx="2679179" cy="2344803"/>
          </a:xfrm>
          <a:prstGeom prst="rect">
            <a:avLst/>
          </a:prstGeom>
        </p:spPr>
        <p:txBody>
          <a:bodyPr/>
          <a:lstStyle>
            <a:lvl1pPr marL="0" indent="0">
              <a:buNone/>
              <a:defRPr/>
            </a:lvl1pPr>
          </a:lstStyle>
          <a:p>
            <a:r>
              <a:rPr lang="en-US" dirty="0"/>
              <a:t>Picture goes here</a:t>
            </a:r>
          </a:p>
        </p:txBody>
      </p:sp>
      <p:sp>
        <p:nvSpPr>
          <p:cNvPr id="5" name="Text Placeholder 16">
            <a:extLst>
              <a:ext uri="{FF2B5EF4-FFF2-40B4-BE49-F238E27FC236}">
                <a16:creationId xmlns:a16="http://schemas.microsoft.com/office/drawing/2014/main" id="{24AF9A13-400D-6286-D06A-3FB8191F24DF}"/>
              </a:ext>
            </a:extLst>
          </p:cNvPr>
          <p:cNvSpPr>
            <a:spLocks noGrp="1"/>
          </p:cNvSpPr>
          <p:nvPr>
            <p:ph type="body" sz="quarter" idx="27" hasCustomPrompt="1"/>
          </p:nvPr>
        </p:nvSpPr>
        <p:spPr>
          <a:xfrm>
            <a:off x="402355" y="631129"/>
            <a:ext cx="3464796" cy="761174"/>
          </a:xfrm>
          <a:prstGeom prst="rect">
            <a:avLst/>
          </a:prstGeom>
        </p:spPr>
        <p:txBody>
          <a:bodyPr>
            <a:noAutofit/>
          </a:bodyPr>
          <a:lstStyle>
            <a:lvl1pPr marL="0" indent="0" algn="l">
              <a:buNone/>
              <a:defRPr sz="2800" b="1" u="none">
                <a:solidFill>
                  <a:schemeClr val="bg1"/>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Text Placeholder 3">
            <a:extLst>
              <a:ext uri="{FF2B5EF4-FFF2-40B4-BE49-F238E27FC236}">
                <a16:creationId xmlns:a16="http://schemas.microsoft.com/office/drawing/2014/main" id="{2D6D7B2B-6580-A551-56B0-33F6CEA53301}"/>
              </a:ext>
            </a:extLst>
          </p:cNvPr>
          <p:cNvSpPr>
            <a:spLocks noGrp="1"/>
          </p:cNvSpPr>
          <p:nvPr>
            <p:ph type="body" sz="quarter" idx="29" hasCustomPrompt="1"/>
          </p:nvPr>
        </p:nvSpPr>
        <p:spPr>
          <a:xfrm>
            <a:off x="402356" y="1520260"/>
            <a:ext cx="3464796" cy="3581400"/>
          </a:xfrm>
          <a:prstGeom prst="rect">
            <a:avLst/>
          </a:prstGeom>
        </p:spPr>
        <p:txBody>
          <a:bodyPr/>
          <a:lstStyle>
            <a:lvl1pPr marL="0" indent="0">
              <a:buNone/>
              <a:defRPr sz="1200" b="1">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7" name="Text Placeholder 16">
            <a:extLst>
              <a:ext uri="{FF2B5EF4-FFF2-40B4-BE49-F238E27FC236}">
                <a16:creationId xmlns:a16="http://schemas.microsoft.com/office/drawing/2014/main" id="{D36167BC-0D71-C261-C91B-2A3CADB9BB8E}"/>
              </a:ext>
            </a:extLst>
          </p:cNvPr>
          <p:cNvSpPr>
            <a:spLocks noGrp="1"/>
          </p:cNvSpPr>
          <p:nvPr>
            <p:ph type="body" sz="quarter" idx="30" hasCustomPrompt="1"/>
          </p:nvPr>
        </p:nvSpPr>
        <p:spPr>
          <a:xfrm>
            <a:off x="7160485" y="503172"/>
            <a:ext cx="4734580"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8" name="Text Placeholder 3">
            <a:extLst>
              <a:ext uri="{FF2B5EF4-FFF2-40B4-BE49-F238E27FC236}">
                <a16:creationId xmlns:a16="http://schemas.microsoft.com/office/drawing/2014/main" id="{95489EE2-9B27-72F0-83B5-935E6A74DF0B}"/>
              </a:ext>
            </a:extLst>
          </p:cNvPr>
          <p:cNvSpPr>
            <a:spLocks noGrp="1"/>
          </p:cNvSpPr>
          <p:nvPr>
            <p:ph type="body" sz="quarter" idx="32" hasCustomPrompt="1"/>
          </p:nvPr>
        </p:nvSpPr>
        <p:spPr>
          <a:xfrm>
            <a:off x="7160485" y="998886"/>
            <a:ext cx="4734580" cy="1849089"/>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Picture Placeholder 8">
            <a:extLst>
              <a:ext uri="{FF2B5EF4-FFF2-40B4-BE49-F238E27FC236}">
                <a16:creationId xmlns:a16="http://schemas.microsoft.com/office/drawing/2014/main" id="{99051FFF-A357-5CFC-B96C-B7426E89B2E4}"/>
              </a:ext>
            </a:extLst>
          </p:cNvPr>
          <p:cNvSpPr>
            <a:spLocks noGrp="1"/>
          </p:cNvSpPr>
          <p:nvPr>
            <p:ph type="pic" sz="quarter" idx="34" hasCustomPrompt="1"/>
          </p:nvPr>
        </p:nvSpPr>
        <p:spPr>
          <a:xfrm>
            <a:off x="4239453" y="3120894"/>
            <a:ext cx="2679179" cy="2344803"/>
          </a:xfrm>
          <a:prstGeom prst="rect">
            <a:avLst/>
          </a:prstGeom>
        </p:spPr>
        <p:txBody>
          <a:bodyPr/>
          <a:lstStyle>
            <a:lvl1pPr marL="0" indent="0">
              <a:buNone/>
              <a:defRPr/>
            </a:lvl1pPr>
          </a:lstStyle>
          <a:p>
            <a:r>
              <a:rPr lang="en-US" dirty="0"/>
              <a:t>Picture goes here</a:t>
            </a:r>
          </a:p>
        </p:txBody>
      </p:sp>
      <p:sp>
        <p:nvSpPr>
          <p:cNvPr id="10" name="Text Placeholder 16">
            <a:extLst>
              <a:ext uri="{FF2B5EF4-FFF2-40B4-BE49-F238E27FC236}">
                <a16:creationId xmlns:a16="http://schemas.microsoft.com/office/drawing/2014/main" id="{548A8CD1-6279-07F5-44CB-C81CF6E8437E}"/>
              </a:ext>
            </a:extLst>
          </p:cNvPr>
          <p:cNvSpPr>
            <a:spLocks noGrp="1"/>
          </p:cNvSpPr>
          <p:nvPr>
            <p:ph type="body" sz="quarter" idx="35" hasCustomPrompt="1"/>
          </p:nvPr>
        </p:nvSpPr>
        <p:spPr>
          <a:xfrm>
            <a:off x="7172910" y="3120894"/>
            <a:ext cx="4734580" cy="408336"/>
          </a:xfrm>
          <a:prstGeom prst="rect">
            <a:avLst/>
          </a:prstGeom>
        </p:spPr>
        <p:txBody>
          <a:bodyPr>
            <a:noAutofit/>
          </a:bodyPr>
          <a:lstStyle>
            <a:lvl1pPr marL="0" indent="0" algn="l">
              <a:buNone/>
              <a:defRPr sz="24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1" name="Text Placeholder 3">
            <a:extLst>
              <a:ext uri="{FF2B5EF4-FFF2-40B4-BE49-F238E27FC236}">
                <a16:creationId xmlns:a16="http://schemas.microsoft.com/office/drawing/2014/main" id="{D25A527D-9564-CD56-A0B6-1DA91713F942}"/>
              </a:ext>
            </a:extLst>
          </p:cNvPr>
          <p:cNvSpPr>
            <a:spLocks noGrp="1"/>
          </p:cNvSpPr>
          <p:nvPr>
            <p:ph type="body" sz="quarter" idx="36" hasCustomPrompt="1"/>
          </p:nvPr>
        </p:nvSpPr>
        <p:spPr>
          <a:xfrm>
            <a:off x="7172910" y="3616608"/>
            <a:ext cx="4734580" cy="1849089"/>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Tree>
    <p:extLst>
      <p:ext uri="{BB962C8B-B14F-4D97-AF65-F5344CB8AC3E}">
        <p14:creationId xmlns:p14="http://schemas.microsoft.com/office/powerpoint/2010/main" val="21563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F21F7-8BA5-EB34-1332-64D21D360820}"/>
              </a:ext>
            </a:extLst>
          </p:cNvPr>
          <p:cNvSpPr/>
          <p:nvPr userDrawn="1"/>
        </p:nvSpPr>
        <p:spPr>
          <a:xfrm>
            <a:off x="6686551" y="0"/>
            <a:ext cx="5505450" cy="6210300"/>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CA82C5-0F28-C1D4-2B2E-82ED353F21EB}"/>
              </a:ext>
            </a:extLst>
          </p:cNvPr>
          <p:cNvSpPr/>
          <p:nvPr userDrawn="1"/>
        </p:nvSpPr>
        <p:spPr>
          <a:xfrm>
            <a:off x="6096000" y="495300"/>
            <a:ext cx="6096000" cy="5286375"/>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7">
            <a:extLst>
              <a:ext uri="{FF2B5EF4-FFF2-40B4-BE49-F238E27FC236}">
                <a16:creationId xmlns:a16="http://schemas.microsoft.com/office/drawing/2014/main" id="{A8E01028-61D8-AC89-FD89-2D9871BC932B}"/>
              </a:ext>
            </a:extLst>
          </p:cNvPr>
          <p:cNvSpPr>
            <a:spLocks noGrp="1"/>
          </p:cNvSpPr>
          <p:nvPr>
            <p:ph sz="quarter" idx="41" hasCustomPrompt="1"/>
          </p:nvPr>
        </p:nvSpPr>
        <p:spPr>
          <a:xfrm>
            <a:off x="6269038" y="871538"/>
            <a:ext cx="1587500" cy="1390650"/>
          </a:xfrm>
          <a:prstGeom prst="rect">
            <a:avLst/>
          </a:prstGeom>
        </p:spPr>
        <p:txBody>
          <a:bodyPr/>
          <a:lstStyle>
            <a:lvl1pPr>
              <a:defRPr/>
            </a:lvl1pPr>
          </a:lstStyle>
          <a:p>
            <a:pPr lvl="0"/>
            <a:r>
              <a:rPr lang="en-US" dirty="0"/>
              <a:t>Content goes here</a:t>
            </a:r>
          </a:p>
        </p:txBody>
      </p:sp>
      <p:sp>
        <p:nvSpPr>
          <p:cNvPr id="5" name="Text Placeholder 16">
            <a:extLst>
              <a:ext uri="{FF2B5EF4-FFF2-40B4-BE49-F238E27FC236}">
                <a16:creationId xmlns:a16="http://schemas.microsoft.com/office/drawing/2014/main" id="{C7F6C092-30BB-9D20-6C86-63BA0CA32F7A}"/>
              </a:ext>
            </a:extLst>
          </p:cNvPr>
          <p:cNvSpPr>
            <a:spLocks noGrp="1"/>
          </p:cNvSpPr>
          <p:nvPr>
            <p:ph type="body" sz="quarter" idx="27" hasCustomPrompt="1"/>
          </p:nvPr>
        </p:nvSpPr>
        <p:spPr>
          <a:xfrm>
            <a:off x="196326" y="512694"/>
            <a:ext cx="5661550"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6" name="Text Placeholder 16">
            <a:extLst>
              <a:ext uri="{FF2B5EF4-FFF2-40B4-BE49-F238E27FC236}">
                <a16:creationId xmlns:a16="http://schemas.microsoft.com/office/drawing/2014/main" id="{B0B05701-0703-6154-00E9-0F2B51E8A0AC}"/>
              </a:ext>
            </a:extLst>
          </p:cNvPr>
          <p:cNvSpPr>
            <a:spLocks noGrp="1"/>
          </p:cNvSpPr>
          <p:nvPr>
            <p:ph type="body" sz="quarter" idx="20" hasCustomPrompt="1"/>
          </p:nvPr>
        </p:nvSpPr>
        <p:spPr>
          <a:xfrm>
            <a:off x="196324" y="1144365"/>
            <a:ext cx="5661551" cy="4637310"/>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 (two columns) </a:t>
            </a:r>
          </a:p>
        </p:txBody>
      </p:sp>
      <p:sp>
        <p:nvSpPr>
          <p:cNvPr id="7" name="Text Placeholder 16">
            <a:extLst>
              <a:ext uri="{FF2B5EF4-FFF2-40B4-BE49-F238E27FC236}">
                <a16:creationId xmlns:a16="http://schemas.microsoft.com/office/drawing/2014/main" id="{51E0EDBF-21E4-94A6-D802-F965C4696135}"/>
              </a:ext>
            </a:extLst>
          </p:cNvPr>
          <p:cNvSpPr>
            <a:spLocks noGrp="1"/>
          </p:cNvSpPr>
          <p:nvPr>
            <p:ph type="body" sz="quarter" idx="35" hasCustomPrompt="1"/>
          </p:nvPr>
        </p:nvSpPr>
        <p:spPr>
          <a:xfrm>
            <a:off x="8029521" y="872157"/>
            <a:ext cx="3966153" cy="356568"/>
          </a:xfrm>
          <a:prstGeom prst="rect">
            <a:avLst/>
          </a:prstGeom>
        </p:spPr>
        <p:txBody>
          <a:bodyPr>
            <a:noAutofit/>
          </a:bodyPr>
          <a:lstStyle>
            <a:lvl1pPr marL="0" indent="0" algn="l">
              <a:buNone/>
              <a:defRPr sz="20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8" name="Text Placeholder 3">
            <a:extLst>
              <a:ext uri="{FF2B5EF4-FFF2-40B4-BE49-F238E27FC236}">
                <a16:creationId xmlns:a16="http://schemas.microsoft.com/office/drawing/2014/main" id="{5C6AF4A5-37F7-A254-E56C-76BBEA5137ED}"/>
              </a:ext>
            </a:extLst>
          </p:cNvPr>
          <p:cNvSpPr>
            <a:spLocks noGrp="1"/>
          </p:cNvSpPr>
          <p:nvPr>
            <p:ph type="body" sz="quarter" idx="36" hasCustomPrompt="1"/>
          </p:nvPr>
        </p:nvSpPr>
        <p:spPr>
          <a:xfrm>
            <a:off x="8029519" y="1314451"/>
            <a:ext cx="3966153" cy="95250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Text Placeholder 16">
            <a:extLst>
              <a:ext uri="{FF2B5EF4-FFF2-40B4-BE49-F238E27FC236}">
                <a16:creationId xmlns:a16="http://schemas.microsoft.com/office/drawing/2014/main" id="{B5530C2D-0790-C3CD-AD30-9D8EF44F447F}"/>
              </a:ext>
            </a:extLst>
          </p:cNvPr>
          <p:cNvSpPr>
            <a:spLocks noGrp="1"/>
          </p:cNvSpPr>
          <p:nvPr>
            <p:ph type="body" sz="quarter" idx="37" hasCustomPrompt="1"/>
          </p:nvPr>
        </p:nvSpPr>
        <p:spPr>
          <a:xfrm>
            <a:off x="8041544" y="2419352"/>
            <a:ext cx="3966153" cy="356568"/>
          </a:xfrm>
          <a:prstGeom prst="rect">
            <a:avLst/>
          </a:prstGeom>
        </p:spPr>
        <p:txBody>
          <a:bodyPr>
            <a:noAutofit/>
          </a:bodyPr>
          <a:lstStyle>
            <a:lvl1pPr marL="0" indent="0" algn="l">
              <a:buNone/>
              <a:defRPr sz="20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3">
            <a:extLst>
              <a:ext uri="{FF2B5EF4-FFF2-40B4-BE49-F238E27FC236}">
                <a16:creationId xmlns:a16="http://schemas.microsoft.com/office/drawing/2014/main" id="{8D550028-090D-4B91-EC7B-4B7D5A4E0F9F}"/>
              </a:ext>
            </a:extLst>
          </p:cNvPr>
          <p:cNvSpPr>
            <a:spLocks noGrp="1"/>
          </p:cNvSpPr>
          <p:nvPr>
            <p:ph type="body" sz="quarter" idx="38" hasCustomPrompt="1"/>
          </p:nvPr>
        </p:nvSpPr>
        <p:spPr>
          <a:xfrm>
            <a:off x="8041542" y="2861646"/>
            <a:ext cx="3966153" cy="95250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11" name="Text Placeholder 16">
            <a:extLst>
              <a:ext uri="{FF2B5EF4-FFF2-40B4-BE49-F238E27FC236}">
                <a16:creationId xmlns:a16="http://schemas.microsoft.com/office/drawing/2014/main" id="{86193AC6-0582-8150-CE20-BD97E1F084B8}"/>
              </a:ext>
            </a:extLst>
          </p:cNvPr>
          <p:cNvSpPr>
            <a:spLocks noGrp="1"/>
          </p:cNvSpPr>
          <p:nvPr>
            <p:ph type="body" sz="quarter" idx="39" hasCustomPrompt="1"/>
          </p:nvPr>
        </p:nvSpPr>
        <p:spPr>
          <a:xfrm>
            <a:off x="8029517" y="3962403"/>
            <a:ext cx="3966153" cy="356568"/>
          </a:xfrm>
          <a:prstGeom prst="rect">
            <a:avLst/>
          </a:prstGeom>
        </p:spPr>
        <p:txBody>
          <a:bodyPr>
            <a:noAutofit/>
          </a:bodyPr>
          <a:lstStyle>
            <a:lvl1pPr marL="0" indent="0" algn="l">
              <a:buNone/>
              <a:defRPr sz="20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2" name="Text Placeholder 3">
            <a:extLst>
              <a:ext uri="{FF2B5EF4-FFF2-40B4-BE49-F238E27FC236}">
                <a16:creationId xmlns:a16="http://schemas.microsoft.com/office/drawing/2014/main" id="{E280E895-7D03-670A-5CC1-AE803025DBEA}"/>
              </a:ext>
            </a:extLst>
          </p:cNvPr>
          <p:cNvSpPr>
            <a:spLocks noGrp="1"/>
          </p:cNvSpPr>
          <p:nvPr>
            <p:ph type="body" sz="quarter" idx="40" hasCustomPrompt="1"/>
          </p:nvPr>
        </p:nvSpPr>
        <p:spPr>
          <a:xfrm>
            <a:off x="8029515" y="4404697"/>
            <a:ext cx="3966153" cy="952500"/>
          </a:xfrm>
          <a:prstGeom prst="rect">
            <a:avLst/>
          </a:prstGeom>
        </p:spPr>
        <p:txBody>
          <a:bodyPr/>
          <a:lstStyle>
            <a:lvl1pPr marL="0" indent="0">
              <a:buNone/>
              <a:defRPr sz="1200" b="0">
                <a:solidFill>
                  <a:schemeClr val="tx1"/>
                </a:solidFill>
                <a:latin typeface="Arial" panose="020B0604020202020204" pitchFamily="34" charset="0"/>
                <a:cs typeface="Arial" panose="020B0604020202020204" pitchFamily="34" charset="0"/>
              </a:defRPr>
            </a:lvl1pPr>
          </a:lstStyle>
          <a:p>
            <a:pPr lvl="0"/>
            <a:r>
              <a:rPr lang="en-US" dirty="0"/>
              <a:t>Text goes here</a:t>
            </a:r>
          </a:p>
        </p:txBody>
      </p:sp>
      <p:sp>
        <p:nvSpPr>
          <p:cNvPr id="13" name="Content Placeholder 27">
            <a:extLst>
              <a:ext uri="{FF2B5EF4-FFF2-40B4-BE49-F238E27FC236}">
                <a16:creationId xmlns:a16="http://schemas.microsoft.com/office/drawing/2014/main" id="{41F06C6B-AE5B-F220-C46D-271C39D09D7A}"/>
              </a:ext>
            </a:extLst>
          </p:cNvPr>
          <p:cNvSpPr>
            <a:spLocks noGrp="1"/>
          </p:cNvSpPr>
          <p:nvPr>
            <p:ph sz="quarter" idx="42" hasCustomPrompt="1"/>
          </p:nvPr>
        </p:nvSpPr>
        <p:spPr>
          <a:xfrm>
            <a:off x="6269038" y="2441093"/>
            <a:ext cx="1587500" cy="1390650"/>
          </a:xfrm>
          <a:prstGeom prst="rect">
            <a:avLst/>
          </a:prstGeom>
        </p:spPr>
        <p:txBody>
          <a:bodyPr/>
          <a:lstStyle>
            <a:lvl1pPr>
              <a:defRPr/>
            </a:lvl1pPr>
          </a:lstStyle>
          <a:p>
            <a:pPr lvl="0"/>
            <a:r>
              <a:rPr lang="en-US" dirty="0"/>
              <a:t>Content goes here</a:t>
            </a:r>
          </a:p>
        </p:txBody>
      </p:sp>
      <p:sp>
        <p:nvSpPr>
          <p:cNvPr id="14" name="Content Placeholder 27">
            <a:extLst>
              <a:ext uri="{FF2B5EF4-FFF2-40B4-BE49-F238E27FC236}">
                <a16:creationId xmlns:a16="http://schemas.microsoft.com/office/drawing/2014/main" id="{E0A48644-090B-F1B9-4A03-63900B45B933}"/>
              </a:ext>
            </a:extLst>
          </p:cNvPr>
          <p:cNvSpPr>
            <a:spLocks noGrp="1"/>
          </p:cNvSpPr>
          <p:nvPr>
            <p:ph sz="quarter" idx="43" hasCustomPrompt="1"/>
          </p:nvPr>
        </p:nvSpPr>
        <p:spPr>
          <a:xfrm>
            <a:off x="6275388" y="3966547"/>
            <a:ext cx="1587500" cy="1390650"/>
          </a:xfrm>
          <a:prstGeom prst="rect">
            <a:avLst/>
          </a:prstGeom>
        </p:spPr>
        <p:txBody>
          <a:bodyPr/>
          <a:lstStyle>
            <a:lvl1pPr>
              <a:defRPr/>
            </a:lvl1pPr>
          </a:lstStyle>
          <a:p>
            <a:pPr lvl="0"/>
            <a:r>
              <a:rPr lang="en-US" dirty="0"/>
              <a:t>Content goes here</a:t>
            </a:r>
          </a:p>
        </p:txBody>
      </p:sp>
    </p:spTree>
    <p:extLst>
      <p:ext uri="{BB962C8B-B14F-4D97-AF65-F5344CB8AC3E}">
        <p14:creationId xmlns:p14="http://schemas.microsoft.com/office/powerpoint/2010/main" val="4606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CHE 2023 PPT 1">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9DE1F9D1-9EBE-FE8C-5E6B-933774200BCD}"/>
              </a:ext>
            </a:extLst>
          </p:cNvPr>
          <p:cNvSpPr>
            <a:spLocks noGrp="1"/>
          </p:cNvSpPr>
          <p:nvPr>
            <p:ph type="pic" sz="quarter" idx="10" hasCustomPrompt="1"/>
          </p:nvPr>
        </p:nvSpPr>
        <p:spPr>
          <a:xfrm>
            <a:off x="0" y="0"/>
            <a:ext cx="12192000" cy="2166938"/>
          </a:xfrm>
          <a:prstGeom prst="rect">
            <a:avLst/>
          </a:prstGeom>
        </p:spPr>
        <p:txBody>
          <a:bodyPr/>
          <a:lstStyle>
            <a:lvl1pPr marL="0" indent="0">
              <a:buNone/>
              <a:defRPr/>
            </a:lvl1pPr>
          </a:lstStyle>
          <a:p>
            <a:r>
              <a:rPr lang="en-US" dirty="0"/>
              <a:t>Picture goes here</a:t>
            </a:r>
          </a:p>
        </p:txBody>
      </p:sp>
      <p:sp>
        <p:nvSpPr>
          <p:cNvPr id="3" name="Content Placeholder 35">
            <a:extLst>
              <a:ext uri="{FF2B5EF4-FFF2-40B4-BE49-F238E27FC236}">
                <a16:creationId xmlns:a16="http://schemas.microsoft.com/office/drawing/2014/main" id="{6D58B48A-F907-8EFA-D1AF-827CBFB6184C}"/>
              </a:ext>
            </a:extLst>
          </p:cNvPr>
          <p:cNvSpPr>
            <a:spLocks noGrp="1"/>
          </p:cNvSpPr>
          <p:nvPr>
            <p:ph sz="quarter" idx="32" hasCustomPrompt="1"/>
          </p:nvPr>
        </p:nvSpPr>
        <p:spPr>
          <a:xfrm>
            <a:off x="282575" y="4311650"/>
            <a:ext cx="685800" cy="803275"/>
          </a:xfrm>
          <a:prstGeom prst="rect">
            <a:avLst/>
          </a:prstGeom>
        </p:spPr>
        <p:txBody>
          <a:bodyPr/>
          <a:lstStyle>
            <a:lvl1pPr marL="0" indent="0">
              <a:buNone/>
              <a:defRPr sz="1200"/>
            </a:lvl1pPr>
          </a:lstStyle>
          <a:p>
            <a:pPr lvl="0"/>
            <a:r>
              <a:rPr lang="en-US" dirty="0"/>
              <a:t>Content goes here</a:t>
            </a:r>
          </a:p>
        </p:txBody>
      </p:sp>
      <p:sp>
        <p:nvSpPr>
          <p:cNvPr id="4" name="Text Placeholder 16">
            <a:extLst>
              <a:ext uri="{FF2B5EF4-FFF2-40B4-BE49-F238E27FC236}">
                <a16:creationId xmlns:a16="http://schemas.microsoft.com/office/drawing/2014/main" id="{C3BEA13E-75F6-A3E6-F4ED-734651E7004B}"/>
              </a:ext>
            </a:extLst>
          </p:cNvPr>
          <p:cNvSpPr>
            <a:spLocks noGrp="1"/>
          </p:cNvSpPr>
          <p:nvPr>
            <p:ph type="body" sz="quarter" idx="27" hasCustomPrompt="1"/>
          </p:nvPr>
        </p:nvSpPr>
        <p:spPr>
          <a:xfrm>
            <a:off x="282050" y="236841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5" name="Text Placeholder 16">
            <a:extLst>
              <a:ext uri="{FF2B5EF4-FFF2-40B4-BE49-F238E27FC236}">
                <a16:creationId xmlns:a16="http://schemas.microsoft.com/office/drawing/2014/main" id="{724B5E9E-3F42-52BD-6919-65F761723A63}"/>
              </a:ext>
            </a:extLst>
          </p:cNvPr>
          <p:cNvSpPr>
            <a:spLocks noGrp="1"/>
          </p:cNvSpPr>
          <p:nvPr>
            <p:ph type="body" sz="quarter" idx="20" hasCustomPrompt="1"/>
          </p:nvPr>
        </p:nvSpPr>
        <p:spPr>
          <a:xfrm>
            <a:off x="282049" y="3000084"/>
            <a:ext cx="11664785" cy="1082744"/>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
        <p:nvSpPr>
          <p:cNvPr id="6" name="Rectangle 5">
            <a:extLst>
              <a:ext uri="{FF2B5EF4-FFF2-40B4-BE49-F238E27FC236}">
                <a16:creationId xmlns:a16="http://schemas.microsoft.com/office/drawing/2014/main" id="{B3517DE6-8551-9FB0-8EC5-55B72DF21E3B}"/>
              </a:ext>
            </a:extLst>
          </p:cNvPr>
          <p:cNvSpPr/>
          <p:nvPr userDrawn="1"/>
        </p:nvSpPr>
        <p:spPr>
          <a:xfrm>
            <a:off x="6096000" y="1847849"/>
            <a:ext cx="6096000" cy="387129"/>
          </a:xfrm>
          <a:prstGeom prst="rect">
            <a:avLst/>
          </a:prstGeom>
          <a:solidFill>
            <a:srgbClr val="94C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E3A450-70B6-2799-B33F-0EC5E436E16D}"/>
              </a:ext>
            </a:extLst>
          </p:cNvPr>
          <p:cNvSpPr/>
          <p:nvPr userDrawn="1"/>
        </p:nvSpPr>
        <p:spPr>
          <a:xfrm>
            <a:off x="1047097" y="5212080"/>
            <a:ext cx="4878214"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FAC19C-604E-D297-0920-773A1E9DA18C}"/>
              </a:ext>
            </a:extLst>
          </p:cNvPr>
          <p:cNvSpPr/>
          <p:nvPr userDrawn="1"/>
        </p:nvSpPr>
        <p:spPr>
          <a:xfrm>
            <a:off x="1047096" y="4310893"/>
            <a:ext cx="4878215"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39B1A9-F620-60AA-2576-8D611C6833CF}"/>
              </a:ext>
            </a:extLst>
          </p:cNvPr>
          <p:cNvSpPr/>
          <p:nvPr userDrawn="1"/>
        </p:nvSpPr>
        <p:spPr>
          <a:xfrm>
            <a:off x="7031737" y="5212080"/>
            <a:ext cx="4878214"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76EB27-3E52-320F-7273-624F594D725E}"/>
              </a:ext>
            </a:extLst>
          </p:cNvPr>
          <p:cNvSpPr/>
          <p:nvPr userDrawn="1"/>
        </p:nvSpPr>
        <p:spPr>
          <a:xfrm>
            <a:off x="7031736" y="4310893"/>
            <a:ext cx="4878215" cy="804672"/>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0">
            <a:extLst>
              <a:ext uri="{FF2B5EF4-FFF2-40B4-BE49-F238E27FC236}">
                <a16:creationId xmlns:a16="http://schemas.microsoft.com/office/drawing/2014/main" id="{57120B9F-FA81-376D-3D87-93B6DF1AD019}"/>
              </a:ext>
            </a:extLst>
          </p:cNvPr>
          <p:cNvSpPr>
            <a:spLocks noGrp="1"/>
          </p:cNvSpPr>
          <p:nvPr>
            <p:ph type="body" sz="quarter" idx="28" hasCustomPrompt="1"/>
          </p:nvPr>
        </p:nvSpPr>
        <p:spPr>
          <a:xfrm>
            <a:off x="1189038" y="4406900"/>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2" name="Text Placeholder 30">
            <a:extLst>
              <a:ext uri="{FF2B5EF4-FFF2-40B4-BE49-F238E27FC236}">
                <a16:creationId xmlns:a16="http://schemas.microsoft.com/office/drawing/2014/main" id="{F05DEA32-7966-0CEA-F9DE-C999FE8945DB}"/>
              </a:ext>
            </a:extLst>
          </p:cNvPr>
          <p:cNvSpPr>
            <a:spLocks noGrp="1"/>
          </p:cNvSpPr>
          <p:nvPr>
            <p:ph type="body" sz="quarter" idx="29" hasCustomPrompt="1"/>
          </p:nvPr>
        </p:nvSpPr>
        <p:spPr>
          <a:xfrm>
            <a:off x="7166587" y="4406900"/>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3" name="Text Placeholder 30">
            <a:extLst>
              <a:ext uri="{FF2B5EF4-FFF2-40B4-BE49-F238E27FC236}">
                <a16:creationId xmlns:a16="http://schemas.microsoft.com/office/drawing/2014/main" id="{60D511F0-D405-CAB7-0EC7-58E6172D7A7A}"/>
              </a:ext>
            </a:extLst>
          </p:cNvPr>
          <p:cNvSpPr>
            <a:spLocks noGrp="1"/>
          </p:cNvSpPr>
          <p:nvPr>
            <p:ph type="body" sz="quarter" idx="30" hasCustomPrompt="1"/>
          </p:nvPr>
        </p:nvSpPr>
        <p:spPr>
          <a:xfrm>
            <a:off x="1181947" y="5293741"/>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4" name="Text Placeholder 30">
            <a:extLst>
              <a:ext uri="{FF2B5EF4-FFF2-40B4-BE49-F238E27FC236}">
                <a16:creationId xmlns:a16="http://schemas.microsoft.com/office/drawing/2014/main" id="{3DF954A6-D485-06E8-D5B2-C6C3389D1179}"/>
              </a:ext>
            </a:extLst>
          </p:cNvPr>
          <p:cNvSpPr>
            <a:spLocks noGrp="1"/>
          </p:cNvSpPr>
          <p:nvPr>
            <p:ph type="body" sz="quarter" idx="31" hasCustomPrompt="1"/>
          </p:nvPr>
        </p:nvSpPr>
        <p:spPr>
          <a:xfrm>
            <a:off x="7166587" y="5293741"/>
            <a:ext cx="4608512"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15" name="Content Placeholder 35">
            <a:extLst>
              <a:ext uri="{FF2B5EF4-FFF2-40B4-BE49-F238E27FC236}">
                <a16:creationId xmlns:a16="http://schemas.microsoft.com/office/drawing/2014/main" id="{F57EFF76-9408-EA3F-72A3-232141067031}"/>
              </a:ext>
            </a:extLst>
          </p:cNvPr>
          <p:cNvSpPr>
            <a:spLocks noGrp="1"/>
          </p:cNvSpPr>
          <p:nvPr>
            <p:ph sz="quarter" idx="33" hasCustomPrompt="1"/>
          </p:nvPr>
        </p:nvSpPr>
        <p:spPr>
          <a:xfrm>
            <a:off x="280633" y="5213477"/>
            <a:ext cx="685800" cy="803275"/>
          </a:xfrm>
          <a:prstGeom prst="rect">
            <a:avLst/>
          </a:prstGeom>
        </p:spPr>
        <p:txBody>
          <a:bodyPr/>
          <a:lstStyle>
            <a:lvl1pPr marL="0" indent="0">
              <a:buNone/>
              <a:defRPr sz="1200"/>
            </a:lvl1pPr>
          </a:lstStyle>
          <a:p>
            <a:pPr lvl="0"/>
            <a:r>
              <a:rPr lang="en-US" dirty="0"/>
              <a:t>Content goes here</a:t>
            </a:r>
          </a:p>
        </p:txBody>
      </p:sp>
      <p:sp>
        <p:nvSpPr>
          <p:cNvPr id="16" name="Content Placeholder 35">
            <a:extLst>
              <a:ext uri="{FF2B5EF4-FFF2-40B4-BE49-F238E27FC236}">
                <a16:creationId xmlns:a16="http://schemas.microsoft.com/office/drawing/2014/main" id="{01292A47-099D-F3FE-FB38-18E2789CCB83}"/>
              </a:ext>
            </a:extLst>
          </p:cNvPr>
          <p:cNvSpPr>
            <a:spLocks noGrp="1"/>
          </p:cNvSpPr>
          <p:nvPr>
            <p:ph sz="quarter" idx="34" hasCustomPrompt="1"/>
          </p:nvPr>
        </p:nvSpPr>
        <p:spPr>
          <a:xfrm>
            <a:off x="6257333" y="4311650"/>
            <a:ext cx="685800" cy="803275"/>
          </a:xfrm>
          <a:prstGeom prst="rect">
            <a:avLst/>
          </a:prstGeom>
        </p:spPr>
        <p:txBody>
          <a:bodyPr/>
          <a:lstStyle>
            <a:lvl1pPr marL="0" indent="0">
              <a:buNone/>
              <a:defRPr sz="1200"/>
            </a:lvl1pPr>
          </a:lstStyle>
          <a:p>
            <a:pPr lvl="0"/>
            <a:r>
              <a:rPr lang="en-US" dirty="0"/>
              <a:t>Content goes here</a:t>
            </a:r>
          </a:p>
        </p:txBody>
      </p:sp>
      <p:sp>
        <p:nvSpPr>
          <p:cNvPr id="17" name="Content Placeholder 35">
            <a:extLst>
              <a:ext uri="{FF2B5EF4-FFF2-40B4-BE49-F238E27FC236}">
                <a16:creationId xmlns:a16="http://schemas.microsoft.com/office/drawing/2014/main" id="{E2A38658-03AE-A2B5-92CE-64ECA449B242}"/>
              </a:ext>
            </a:extLst>
          </p:cNvPr>
          <p:cNvSpPr>
            <a:spLocks noGrp="1"/>
          </p:cNvSpPr>
          <p:nvPr>
            <p:ph sz="quarter" idx="35" hasCustomPrompt="1"/>
          </p:nvPr>
        </p:nvSpPr>
        <p:spPr>
          <a:xfrm>
            <a:off x="6255391" y="5213477"/>
            <a:ext cx="685800" cy="803275"/>
          </a:xfrm>
          <a:prstGeom prst="rect">
            <a:avLst/>
          </a:prstGeom>
        </p:spPr>
        <p:txBody>
          <a:bodyPr/>
          <a:lstStyle>
            <a:lvl1pPr marL="0" indent="0">
              <a:buNone/>
              <a:defRPr sz="1200"/>
            </a:lvl1pPr>
          </a:lstStyle>
          <a:p>
            <a:pPr lvl="0"/>
            <a:r>
              <a:rPr lang="en-US" dirty="0"/>
              <a:t>Content goes here</a:t>
            </a:r>
          </a:p>
        </p:txBody>
      </p:sp>
    </p:spTree>
    <p:extLst>
      <p:ext uri="{BB962C8B-B14F-4D97-AF65-F5344CB8AC3E}">
        <p14:creationId xmlns:p14="http://schemas.microsoft.com/office/powerpoint/2010/main" val="219505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CHE 2023 PP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E9E6EE-65F0-039E-203A-46E170C01831}"/>
              </a:ext>
            </a:extLst>
          </p:cNvPr>
          <p:cNvSpPr/>
          <p:nvPr userDrawn="1"/>
        </p:nvSpPr>
        <p:spPr>
          <a:xfrm>
            <a:off x="0" y="3429000"/>
            <a:ext cx="12192001" cy="2781300"/>
          </a:xfrm>
          <a:prstGeom prst="rect">
            <a:avLst/>
          </a:prstGeom>
          <a:solidFill>
            <a:srgbClr val="163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8">
            <a:extLst>
              <a:ext uri="{FF2B5EF4-FFF2-40B4-BE49-F238E27FC236}">
                <a16:creationId xmlns:a16="http://schemas.microsoft.com/office/drawing/2014/main" id="{73F29EFC-5DF0-A083-BD05-B22D8F1D3FE2}"/>
              </a:ext>
            </a:extLst>
          </p:cNvPr>
          <p:cNvSpPr>
            <a:spLocks noGrp="1"/>
          </p:cNvSpPr>
          <p:nvPr>
            <p:ph type="pic" sz="quarter" idx="10"/>
          </p:nvPr>
        </p:nvSpPr>
        <p:spPr>
          <a:xfrm>
            <a:off x="4596606" y="2230120"/>
            <a:ext cx="2998788" cy="3073400"/>
          </a:xfrm>
          <a:prstGeom prst="rect">
            <a:avLst/>
          </a:prstGeom>
        </p:spPr>
        <p:txBody>
          <a:bodyPr/>
          <a:lstStyle/>
          <a:p>
            <a:endParaRPr lang="en-US"/>
          </a:p>
        </p:txBody>
      </p:sp>
      <p:sp>
        <p:nvSpPr>
          <p:cNvPr id="4" name="Picture Placeholder 8">
            <a:extLst>
              <a:ext uri="{FF2B5EF4-FFF2-40B4-BE49-F238E27FC236}">
                <a16:creationId xmlns:a16="http://schemas.microsoft.com/office/drawing/2014/main" id="{6C175B92-C352-100A-620C-3E6133CD3B81}"/>
              </a:ext>
            </a:extLst>
          </p:cNvPr>
          <p:cNvSpPr>
            <a:spLocks noGrp="1"/>
          </p:cNvSpPr>
          <p:nvPr>
            <p:ph type="pic" sz="quarter" idx="11"/>
          </p:nvPr>
        </p:nvSpPr>
        <p:spPr>
          <a:xfrm>
            <a:off x="8394303" y="2230120"/>
            <a:ext cx="2998788" cy="3073400"/>
          </a:xfrm>
          <a:prstGeom prst="rect">
            <a:avLst/>
          </a:prstGeom>
        </p:spPr>
        <p:txBody>
          <a:bodyPr/>
          <a:lstStyle/>
          <a:p>
            <a:endParaRPr lang="en-US"/>
          </a:p>
        </p:txBody>
      </p:sp>
      <p:sp>
        <p:nvSpPr>
          <p:cNvPr id="5" name="Picture Placeholder 8">
            <a:extLst>
              <a:ext uri="{FF2B5EF4-FFF2-40B4-BE49-F238E27FC236}">
                <a16:creationId xmlns:a16="http://schemas.microsoft.com/office/drawing/2014/main" id="{AABB32BC-1610-1198-E649-B8FAF736A421}"/>
              </a:ext>
            </a:extLst>
          </p:cNvPr>
          <p:cNvSpPr>
            <a:spLocks noGrp="1"/>
          </p:cNvSpPr>
          <p:nvPr>
            <p:ph type="pic" sz="quarter" idx="12"/>
          </p:nvPr>
        </p:nvSpPr>
        <p:spPr>
          <a:xfrm>
            <a:off x="798909" y="2230120"/>
            <a:ext cx="2998788" cy="3073400"/>
          </a:xfrm>
          <a:prstGeom prst="rect">
            <a:avLst/>
          </a:prstGeom>
        </p:spPr>
        <p:txBody>
          <a:bodyPr/>
          <a:lstStyle/>
          <a:p>
            <a:endParaRPr lang="en-US"/>
          </a:p>
        </p:txBody>
      </p:sp>
      <p:sp>
        <p:nvSpPr>
          <p:cNvPr id="6" name="Text Placeholder 30">
            <a:extLst>
              <a:ext uri="{FF2B5EF4-FFF2-40B4-BE49-F238E27FC236}">
                <a16:creationId xmlns:a16="http://schemas.microsoft.com/office/drawing/2014/main" id="{78F0860E-AA5C-39D2-0D34-E67BC7C569BA}"/>
              </a:ext>
            </a:extLst>
          </p:cNvPr>
          <p:cNvSpPr>
            <a:spLocks noGrp="1"/>
          </p:cNvSpPr>
          <p:nvPr>
            <p:ph type="body" sz="quarter" idx="28" hasCustomPrompt="1"/>
          </p:nvPr>
        </p:nvSpPr>
        <p:spPr>
          <a:xfrm>
            <a:off x="798909" y="5436235"/>
            <a:ext cx="2998788"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7" name="Text Placeholder 30">
            <a:extLst>
              <a:ext uri="{FF2B5EF4-FFF2-40B4-BE49-F238E27FC236}">
                <a16:creationId xmlns:a16="http://schemas.microsoft.com/office/drawing/2014/main" id="{A9DC6D3F-C183-0A98-5386-A44F7FF4ADB5}"/>
              </a:ext>
            </a:extLst>
          </p:cNvPr>
          <p:cNvSpPr>
            <a:spLocks noGrp="1"/>
          </p:cNvSpPr>
          <p:nvPr>
            <p:ph type="body" sz="quarter" idx="29" hasCustomPrompt="1"/>
          </p:nvPr>
        </p:nvSpPr>
        <p:spPr>
          <a:xfrm>
            <a:off x="4596606" y="5436235"/>
            <a:ext cx="2998788"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8" name="Text Placeholder 30">
            <a:extLst>
              <a:ext uri="{FF2B5EF4-FFF2-40B4-BE49-F238E27FC236}">
                <a16:creationId xmlns:a16="http://schemas.microsoft.com/office/drawing/2014/main" id="{CD1EAE26-A433-6D5D-EA78-1228BA799900}"/>
              </a:ext>
            </a:extLst>
          </p:cNvPr>
          <p:cNvSpPr>
            <a:spLocks noGrp="1"/>
          </p:cNvSpPr>
          <p:nvPr>
            <p:ph type="body" sz="quarter" idx="30" hasCustomPrompt="1"/>
          </p:nvPr>
        </p:nvSpPr>
        <p:spPr>
          <a:xfrm>
            <a:off x="8394303" y="5436235"/>
            <a:ext cx="2998788" cy="641350"/>
          </a:xfrm>
          <a:prstGeom prst="rect">
            <a:avLst/>
          </a:prstGeom>
        </p:spPr>
        <p:txBody>
          <a:bodyPr/>
          <a:lstStyle>
            <a:lvl1pPr marL="0" indent="0">
              <a:buNone/>
              <a:defRPr sz="1200">
                <a:solidFill>
                  <a:schemeClr val="bg1"/>
                </a:solidFill>
                <a:latin typeface="Arial" panose="020B0604020202020204" pitchFamily="34" charset="0"/>
                <a:cs typeface="Arial" panose="020B0604020202020204" pitchFamily="34" charset="0"/>
              </a:defRPr>
            </a:lvl1pPr>
          </a:lstStyle>
          <a:p>
            <a:pPr lvl="0"/>
            <a:r>
              <a:rPr lang="en-US" dirty="0"/>
              <a:t>Text goes here</a:t>
            </a:r>
          </a:p>
        </p:txBody>
      </p:sp>
      <p:sp>
        <p:nvSpPr>
          <p:cNvPr id="9" name="Text Placeholder 16">
            <a:extLst>
              <a:ext uri="{FF2B5EF4-FFF2-40B4-BE49-F238E27FC236}">
                <a16:creationId xmlns:a16="http://schemas.microsoft.com/office/drawing/2014/main" id="{952161A8-21A2-E636-EC5B-361395872693}"/>
              </a:ext>
            </a:extLst>
          </p:cNvPr>
          <p:cNvSpPr>
            <a:spLocks noGrp="1"/>
          </p:cNvSpPr>
          <p:nvPr>
            <p:ph type="body" sz="quarter" idx="27" hasCustomPrompt="1"/>
          </p:nvPr>
        </p:nvSpPr>
        <p:spPr>
          <a:xfrm>
            <a:off x="282050" y="128132"/>
            <a:ext cx="11664785" cy="563631"/>
          </a:xfrm>
          <a:prstGeom prst="rect">
            <a:avLst/>
          </a:prstGeom>
        </p:spPr>
        <p:txBody>
          <a:bodyPr>
            <a:noAutofit/>
          </a:bodyPr>
          <a:lstStyle>
            <a:lvl1pPr marL="0" indent="0" algn="l">
              <a:buNone/>
              <a:defRPr sz="3600" b="1" u="none">
                <a:solidFill>
                  <a:srgbClr val="173E70"/>
                </a:solidFill>
                <a:latin typeface="Segoe UI" panose="020B0502040204020203" pitchFamily="34" charset="0"/>
                <a:cs typeface="Segoe UI" panose="020B0502040204020203" pitchFamily="34" charset="0"/>
              </a:defRPr>
            </a:lvl1pPr>
          </a:lstStyle>
          <a:p>
            <a:pPr lvl="0"/>
            <a:r>
              <a:rPr lang="en-US" dirty="0"/>
              <a:t>Header goes here</a:t>
            </a:r>
          </a:p>
        </p:txBody>
      </p:sp>
      <p:sp>
        <p:nvSpPr>
          <p:cNvPr id="10" name="Text Placeholder 16">
            <a:extLst>
              <a:ext uri="{FF2B5EF4-FFF2-40B4-BE49-F238E27FC236}">
                <a16:creationId xmlns:a16="http://schemas.microsoft.com/office/drawing/2014/main" id="{986ED616-C92F-AF43-D48E-9627455409E9}"/>
              </a:ext>
            </a:extLst>
          </p:cNvPr>
          <p:cNvSpPr>
            <a:spLocks noGrp="1"/>
          </p:cNvSpPr>
          <p:nvPr>
            <p:ph type="body" sz="quarter" idx="20" hasCustomPrompt="1"/>
          </p:nvPr>
        </p:nvSpPr>
        <p:spPr>
          <a:xfrm>
            <a:off x="282049" y="759803"/>
            <a:ext cx="11664785" cy="1337601"/>
          </a:xfrm>
          <a:prstGeom prst="rect">
            <a:avLst/>
          </a:prstGeom>
        </p:spPr>
        <p:txBody>
          <a:bodyPr numCol="1">
            <a:norm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US" dirty="0">
                <a:solidFill>
                  <a:schemeClr val="tx1"/>
                </a:solidFill>
                <a:latin typeface="Arial" panose="020B0604020202020204" pitchFamily="34" charset="0"/>
                <a:cs typeface="Arial" panose="020B0604020202020204" pitchFamily="34" charset="0"/>
              </a:rPr>
              <a:t>Text goes here</a:t>
            </a:r>
          </a:p>
        </p:txBody>
      </p:sp>
    </p:spTree>
    <p:extLst>
      <p:ext uri="{BB962C8B-B14F-4D97-AF65-F5344CB8AC3E}">
        <p14:creationId xmlns:p14="http://schemas.microsoft.com/office/powerpoint/2010/main" val="36741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83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49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jp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ph.ca.gov/Programs/OHE/Pages/Baseline-Organizational-Assessment-for-Equity-Infrastructure.asp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nline.flippingbook.com/view/128151037/"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jp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chart" Target="../charts/chart11.xml"/></Relationships>
</file>

<file path=ppt/slides/_rels/slide2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mailto:Kate.w.Katzman@kp.or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02322D7D-FEFC-CDC4-6ED6-202026FBD4C1}"/>
              </a:ext>
            </a:extLst>
          </p:cNvPr>
          <p:cNvSpPr txBox="1">
            <a:spLocks/>
          </p:cNvSpPr>
          <p:nvPr/>
        </p:nvSpPr>
        <p:spPr>
          <a:xfrm>
            <a:off x="266700" y="1099022"/>
            <a:ext cx="11645900" cy="203285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b="1" u="none" kern="1200">
                <a:solidFill>
                  <a:srgbClr val="173E70"/>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Assessing progress: Insights from a survey of Cooperative Extension’s growing health infrastructure</a:t>
            </a:r>
          </a:p>
          <a:p>
            <a:endParaRPr lang="en-US" dirty="0">
              <a:solidFill>
                <a:schemeClr val="bg1"/>
              </a:solidFill>
            </a:endParaRPr>
          </a:p>
        </p:txBody>
      </p:sp>
      <p:sp>
        <p:nvSpPr>
          <p:cNvPr id="7" name="Text Placeholder 16">
            <a:extLst>
              <a:ext uri="{FF2B5EF4-FFF2-40B4-BE49-F238E27FC236}">
                <a16:creationId xmlns:a16="http://schemas.microsoft.com/office/drawing/2014/main" id="{462164B0-54A2-3ECF-DF54-81927792D0E4}"/>
              </a:ext>
            </a:extLst>
          </p:cNvPr>
          <p:cNvSpPr txBox="1">
            <a:spLocks/>
          </p:cNvSpPr>
          <p:nvPr/>
        </p:nvSpPr>
        <p:spPr>
          <a:xfrm>
            <a:off x="266700" y="5374300"/>
            <a:ext cx="10639425" cy="1483700"/>
          </a:xfrm>
          <a:prstGeom prst="rect">
            <a:avLst/>
          </a:prstGeom>
        </p:spPr>
        <p:txBody>
          <a:bodyPr numCol="1">
            <a:normAutofit/>
          </a:bodyPr>
          <a:lstStyle>
            <a:lvl1pPr marL="0" indent="0" algn="l" defTabSz="914400" rtl="0" eaLnBrk="1" latinLnBrk="0" hangingPunct="1">
              <a:lnSpc>
                <a:spcPct val="90000"/>
              </a:lnSpc>
              <a:spcBef>
                <a:spcPts val="100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800" b="1" dirty="0">
                <a:solidFill>
                  <a:srgbClr val="002060"/>
                </a:solidFill>
              </a:rPr>
              <a:t>2023 CES Health and Well-being Infrastructure Survey Results</a:t>
            </a:r>
            <a:br>
              <a:rPr lang="en-US" sz="1800" dirty="0"/>
            </a:br>
            <a:r>
              <a:rPr lang="en-US" sz="1800" dirty="0"/>
              <a:t>April 5, 2024</a:t>
            </a:r>
            <a:br>
              <a:rPr lang="en-US" dirty="0"/>
            </a:br>
            <a:endParaRPr lang="en-US" dirty="0"/>
          </a:p>
        </p:txBody>
      </p:sp>
      <p:sp>
        <p:nvSpPr>
          <p:cNvPr id="3" name="TextBox 2">
            <a:extLst>
              <a:ext uri="{FF2B5EF4-FFF2-40B4-BE49-F238E27FC236}">
                <a16:creationId xmlns:a16="http://schemas.microsoft.com/office/drawing/2014/main" id="{6A3E29ED-551D-BFDB-F525-1273A2E14143}"/>
              </a:ext>
            </a:extLst>
          </p:cNvPr>
          <p:cNvSpPr txBox="1"/>
          <p:nvPr/>
        </p:nvSpPr>
        <p:spPr>
          <a:xfrm>
            <a:off x="446792" y="3590050"/>
            <a:ext cx="490114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Presenters: Kate Katzman &amp; Maggie Jones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Center for Community Health &amp; Evaluation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www.cche.org</a:t>
            </a:r>
          </a:p>
        </p:txBody>
      </p:sp>
      <p:grpSp>
        <p:nvGrpSpPr>
          <p:cNvPr id="2" name="Group 1">
            <a:extLst>
              <a:ext uri="{FF2B5EF4-FFF2-40B4-BE49-F238E27FC236}">
                <a16:creationId xmlns:a16="http://schemas.microsoft.com/office/drawing/2014/main" id="{7CF99001-D332-1B94-43BA-9FAC94FEE69F}"/>
              </a:ext>
            </a:extLst>
          </p:cNvPr>
          <p:cNvGrpSpPr/>
          <p:nvPr/>
        </p:nvGrpSpPr>
        <p:grpSpPr>
          <a:xfrm>
            <a:off x="9447778" y="6193248"/>
            <a:ext cx="2477522" cy="508100"/>
            <a:chOff x="3336149" y="6164211"/>
            <a:chExt cx="2477522" cy="508100"/>
          </a:xfrm>
        </p:grpSpPr>
        <p:pic>
          <p:nvPicPr>
            <p:cNvPr id="9" name="Picture 8" descr="A picture containing text, clipart&#10;&#10;Description automatically generated">
              <a:extLst>
                <a:ext uri="{FF2B5EF4-FFF2-40B4-BE49-F238E27FC236}">
                  <a16:creationId xmlns:a16="http://schemas.microsoft.com/office/drawing/2014/main" id="{70140769-F5F4-10D4-F534-F7603CE96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0" name="Content Placeholder 4">
              <a:extLst>
                <a:ext uri="{FF2B5EF4-FFF2-40B4-BE49-F238E27FC236}">
                  <a16:creationId xmlns:a16="http://schemas.microsoft.com/office/drawing/2014/main" id="{18CE3EDB-E09C-72BB-A120-43F0290FCF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4" name="TextBox 3">
            <a:extLst>
              <a:ext uri="{FF2B5EF4-FFF2-40B4-BE49-F238E27FC236}">
                <a16:creationId xmlns:a16="http://schemas.microsoft.com/office/drawing/2014/main" id="{7B76FBD8-B210-00E2-E4BA-7BB49CF15AFB}"/>
              </a:ext>
            </a:extLst>
          </p:cNvPr>
          <p:cNvSpPr txBox="1"/>
          <p:nvPr/>
        </p:nvSpPr>
        <p:spPr>
          <a:xfrm>
            <a:off x="6666505" y="3590050"/>
            <a:ext cx="490114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 partnership with: </a:t>
            </a:r>
          </a:p>
          <a:p>
            <a:r>
              <a:rPr lang="en-US" b="1" dirty="0">
                <a:latin typeface="Arial" panose="020B0604020202020204" pitchFamily="34" charset="0"/>
                <a:cs typeface="Arial" panose="020B0604020202020204" pitchFamily="34" charset="0"/>
              </a:rPr>
              <a:t>Roger Rennekamp, </a:t>
            </a:r>
            <a:r>
              <a:rPr lang="en-US" dirty="0">
                <a:latin typeface="Arial" panose="020B0604020202020204" pitchFamily="34" charset="0"/>
                <a:cs typeface="Arial" panose="020B0604020202020204" pitchFamily="34" charset="0"/>
              </a:rPr>
              <a:t>Health Director</a:t>
            </a:r>
          </a:p>
          <a:p>
            <a:r>
              <a:rPr lang="en-US" b="1" dirty="0">
                <a:latin typeface="Arial" panose="020B0604020202020204" pitchFamily="34" charset="0"/>
                <a:cs typeface="Arial" panose="020B0604020202020204" pitchFamily="34" charset="0"/>
              </a:rPr>
              <a:t>Kerry Gabbert, </a:t>
            </a:r>
            <a:r>
              <a:rPr lang="en-US" dirty="0">
                <a:latin typeface="Arial" panose="020B0604020202020204" pitchFamily="34" charset="0"/>
                <a:cs typeface="Arial" panose="020B0604020202020204" pitchFamily="34" charset="0"/>
              </a:rPr>
              <a:t>Health Associate</a:t>
            </a:r>
          </a:p>
        </p:txBody>
      </p:sp>
    </p:spTree>
    <p:extLst>
      <p:ext uri="{BB962C8B-B14F-4D97-AF65-F5344CB8AC3E}">
        <p14:creationId xmlns:p14="http://schemas.microsoft.com/office/powerpoint/2010/main" val="346472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0" y="553710"/>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Framework familiarity and prioritization</a:t>
            </a:r>
          </a:p>
        </p:txBody>
      </p:sp>
      <p:sp>
        <p:nvSpPr>
          <p:cNvPr id="4" name="TextBox 3">
            <a:extLst>
              <a:ext uri="{FF2B5EF4-FFF2-40B4-BE49-F238E27FC236}">
                <a16:creationId xmlns:a16="http://schemas.microsoft.com/office/drawing/2014/main" id="{F081CCCE-9BA2-2B0E-2A45-DE227E95A63E}"/>
              </a:ext>
            </a:extLst>
          </p:cNvPr>
          <p:cNvSpPr txBox="1"/>
          <p:nvPr/>
        </p:nvSpPr>
        <p:spPr>
          <a:xfrm>
            <a:off x="676894" y="1235882"/>
            <a:ext cx="10735293" cy="1200329"/>
          </a:xfrm>
          <a:prstGeom prst="rect">
            <a:avLst/>
          </a:prstGeom>
          <a:noFill/>
        </p:spPr>
        <p:txBody>
          <a:bodyPr wrap="square" rtlCol="0">
            <a:spAutoFit/>
          </a:bodyPr>
          <a:lstStyle/>
          <a:p>
            <a:r>
              <a:rPr lang="en-US" b="1" dirty="0"/>
              <a:t>Summary</a:t>
            </a:r>
            <a:r>
              <a:rPr lang="en-US" dirty="0"/>
              <a:t>: In-depth Recommendation 3 (Invest in the success and visibility of Extension’s health work) results signal that securing funding for health-related work is further along than having dedicated staff or practices that incentivize work focused on health and equity.</a:t>
            </a:r>
          </a:p>
          <a:p>
            <a:endParaRPr lang="en-US" dirty="0"/>
          </a:p>
        </p:txBody>
      </p:sp>
      <p:graphicFrame>
        <p:nvGraphicFramePr>
          <p:cNvPr id="5" name="Chart 4">
            <a:extLst>
              <a:ext uri="{FF2B5EF4-FFF2-40B4-BE49-F238E27FC236}">
                <a16:creationId xmlns:a16="http://schemas.microsoft.com/office/drawing/2014/main" id="{80EDF14F-3615-A169-5C93-ED11584A4953}"/>
              </a:ext>
            </a:extLst>
          </p:cNvPr>
          <p:cNvGraphicFramePr>
            <a:graphicFrameLocks/>
          </p:cNvGraphicFramePr>
          <p:nvPr>
            <p:extLst>
              <p:ext uri="{D42A27DB-BD31-4B8C-83A1-F6EECF244321}">
                <p14:modId xmlns:p14="http://schemas.microsoft.com/office/powerpoint/2010/main" val="439361893"/>
              </p:ext>
            </p:extLst>
          </p:nvPr>
        </p:nvGraphicFramePr>
        <p:xfrm>
          <a:off x="443753" y="2656718"/>
          <a:ext cx="11330236" cy="45453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52186FC-15AD-A6F4-D9CD-3D8C4B36BD38}"/>
              </a:ext>
            </a:extLst>
          </p:cNvPr>
          <p:cNvSpPr txBox="1"/>
          <p:nvPr/>
        </p:nvSpPr>
        <p:spPr>
          <a:xfrm>
            <a:off x="1752104" y="2251545"/>
            <a:ext cx="8992591" cy="369332"/>
          </a:xfrm>
          <a:prstGeom prst="rect">
            <a:avLst/>
          </a:prstGeom>
          <a:noFill/>
        </p:spPr>
        <p:txBody>
          <a:bodyPr wrap="square">
            <a:spAutoFit/>
          </a:bodyPr>
          <a:lstStyle/>
          <a:p>
            <a:r>
              <a:rPr lang="en-US" sz="1800" b="1" dirty="0">
                <a:latin typeface="Segoe UI" panose="020B0502040204020203" pitchFamily="34" charset="0"/>
                <a:cs typeface="Segoe UI" panose="020B0502040204020203" pitchFamily="34" charset="0"/>
              </a:rPr>
              <a:t>Recommendation 3: Consistency of current policies and practices (as of Fall 2023)</a:t>
            </a:r>
          </a:p>
        </p:txBody>
      </p:sp>
    </p:spTree>
    <p:extLst>
      <p:ext uri="{BB962C8B-B14F-4D97-AF65-F5344CB8AC3E}">
        <p14:creationId xmlns:p14="http://schemas.microsoft.com/office/powerpoint/2010/main" val="428197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F354B-4AC8-1844-296B-0B3D52377883}"/>
              </a:ext>
            </a:extLst>
          </p:cNvPr>
          <p:cNvSpPr>
            <a:spLocks noGrp="1"/>
          </p:cNvSpPr>
          <p:nvPr>
            <p:ph type="body" sz="quarter" idx="27"/>
          </p:nvPr>
        </p:nvSpPr>
        <p:spPr>
          <a:xfrm>
            <a:off x="3396344" y="508260"/>
            <a:ext cx="6650907" cy="761174"/>
          </a:xfrm>
        </p:spPr>
        <p:txBody>
          <a:bodyPr/>
          <a:lstStyle/>
          <a:p>
            <a:r>
              <a:rPr lang="en-US" sz="3200" b="0" dirty="0"/>
              <a:t>Key findings from this section</a:t>
            </a:r>
          </a:p>
        </p:txBody>
      </p:sp>
      <p:sp>
        <p:nvSpPr>
          <p:cNvPr id="4" name="Text Placeholder 3">
            <a:extLst>
              <a:ext uri="{FF2B5EF4-FFF2-40B4-BE49-F238E27FC236}">
                <a16:creationId xmlns:a16="http://schemas.microsoft.com/office/drawing/2014/main" id="{0ECA5067-1B7F-0A0E-17DF-D84BB74E1EB9}"/>
              </a:ext>
            </a:extLst>
          </p:cNvPr>
          <p:cNvSpPr>
            <a:spLocks noGrp="1"/>
          </p:cNvSpPr>
          <p:nvPr>
            <p:ph type="body" sz="quarter" idx="20"/>
          </p:nvPr>
        </p:nvSpPr>
        <p:spPr>
          <a:xfrm>
            <a:off x="3396344" y="1406241"/>
            <a:ext cx="8510649" cy="4305789"/>
          </a:xfrm>
        </p:spPr>
        <p:txBody>
          <a:bodyPr numCol="1">
            <a:normAutofit/>
          </a:bodyPr>
          <a:lstStyle/>
          <a:p>
            <a:pPr marL="171450" indent="-171450">
              <a:buFont typeface="Arial" panose="020B0604020202020204" pitchFamily="34" charset="0"/>
              <a:buChar char="•"/>
            </a:pPr>
            <a:r>
              <a:rPr lang="en-US" sz="2200" dirty="0">
                <a:latin typeface="+mn-lt"/>
              </a:rPr>
              <a:t>Most LGUs reported </a:t>
            </a:r>
            <a:r>
              <a:rPr lang="en-US" sz="2200" b="1" dirty="0">
                <a:latin typeface="+mn-lt"/>
              </a:rPr>
              <a:t>staff are at least somewhat familiar with the Framework </a:t>
            </a:r>
            <a:r>
              <a:rPr lang="en-US" sz="2200" dirty="0">
                <a:latin typeface="+mn-lt"/>
              </a:rPr>
              <a:t>(78%, 40/51 LGUs).</a:t>
            </a:r>
          </a:p>
          <a:p>
            <a:pPr marL="171450" indent="-171450">
              <a:buFont typeface="Arial" panose="020B0604020202020204" pitchFamily="34" charset="0"/>
              <a:buChar char="•"/>
            </a:pPr>
            <a:r>
              <a:rPr lang="en-US" sz="2200" b="1" dirty="0">
                <a:latin typeface="+mn-lt"/>
              </a:rPr>
              <a:t>Recommendation 4 (</a:t>
            </a:r>
            <a:r>
              <a:rPr lang="en-US" sz="2200" b="1" i="1" dirty="0">
                <a:latin typeface="+mn-lt"/>
              </a:rPr>
              <a:t>Establish partnerships</a:t>
            </a:r>
            <a:r>
              <a:rPr lang="en-US" sz="2200" b="1" dirty="0">
                <a:latin typeface="+mn-lt"/>
              </a:rPr>
              <a:t>) was rated the highest priority </a:t>
            </a:r>
            <a:r>
              <a:rPr lang="en-US" sz="2200" dirty="0">
                <a:latin typeface="+mn-lt"/>
              </a:rPr>
              <a:t>followed closely by Recommendation 1 (</a:t>
            </a:r>
            <a:r>
              <a:rPr lang="en-US" sz="2200" i="1" dirty="0">
                <a:latin typeface="+mn-lt"/>
              </a:rPr>
              <a:t>Equity focus</a:t>
            </a:r>
            <a:r>
              <a:rPr lang="en-US" sz="2200" dirty="0">
                <a:latin typeface="+mn-lt"/>
              </a:rPr>
              <a:t>). Recommendation 5 (</a:t>
            </a:r>
            <a:r>
              <a:rPr lang="en-US" sz="2200" i="1" dirty="0">
                <a:latin typeface="+mn-lt"/>
              </a:rPr>
              <a:t>Advance the work of coalitions</a:t>
            </a:r>
            <a:r>
              <a:rPr lang="en-US" sz="2200" dirty="0">
                <a:latin typeface="+mn-lt"/>
              </a:rPr>
              <a:t>) was rated the lowest.</a:t>
            </a:r>
          </a:p>
          <a:p>
            <a:pPr marL="171450" indent="-171450">
              <a:buFont typeface="Arial" panose="020B0604020202020204" pitchFamily="34" charset="0"/>
              <a:buChar char="•"/>
            </a:pPr>
            <a:r>
              <a:rPr lang="en-US" sz="2200" dirty="0">
                <a:latin typeface="+mn-lt"/>
              </a:rPr>
              <a:t>In-depth Recommendation 3 (</a:t>
            </a:r>
            <a:r>
              <a:rPr lang="en-US" sz="2200" i="1" dirty="0">
                <a:latin typeface="+mn-lt"/>
              </a:rPr>
              <a:t>Invest in the success and visibility of Extension’s health work</a:t>
            </a:r>
            <a:r>
              <a:rPr lang="en-US" sz="2200" dirty="0">
                <a:latin typeface="+mn-lt"/>
              </a:rPr>
              <a:t>) </a:t>
            </a:r>
            <a:r>
              <a:rPr lang="en-US" sz="2200" b="1" dirty="0">
                <a:latin typeface="+mn-lt"/>
              </a:rPr>
              <a:t>results signal that securing funding for health-related work may be further along</a:t>
            </a:r>
            <a:r>
              <a:rPr lang="en-US" sz="2200" dirty="0">
                <a:latin typeface="+mn-lt"/>
              </a:rPr>
              <a:t> than having dedicated staff or practices that incentivize work focused on health and equity.</a:t>
            </a:r>
          </a:p>
        </p:txBody>
      </p:sp>
      <p:sp>
        <p:nvSpPr>
          <p:cNvPr id="5" name="TextBox 4">
            <a:extLst>
              <a:ext uri="{FF2B5EF4-FFF2-40B4-BE49-F238E27FC236}">
                <a16:creationId xmlns:a16="http://schemas.microsoft.com/office/drawing/2014/main" id="{7909B6A6-0EC9-7545-0ED9-0BEC48023B1F}"/>
              </a:ext>
            </a:extLst>
          </p:cNvPr>
          <p:cNvSpPr txBox="1"/>
          <p:nvPr/>
        </p:nvSpPr>
        <p:spPr>
          <a:xfrm>
            <a:off x="285007" y="1637569"/>
            <a:ext cx="2731324" cy="2308324"/>
          </a:xfrm>
          <a:prstGeom prst="rect">
            <a:avLst/>
          </a:prstGeom>
          <a:noFill/>
        </p:spPr>
        <p:txBody>
          <a:bodyPr wrap="square" rtlCol="0">
            <a:spAutoFit/>
          </a:bodyPr>
          <a:lstStyle/>
          <a:p>
            <a:r>
              <a:rPr lang="en-US" sz="3600" b="1" dirty="0">
                <a:solidFill>
                  <a:schemeClr val="bg1"/>
                </a:solidFill>
              </a:rPr>
              <a:t>Framework familiarity and prioritization</a:t>
            </a:r>
          </a:p>
        </p:txBody>
      </p:sp>
    </p:spTree>
    <p:extLst>
      <p:ext uri="{BB962C8B-B14F-4D97-AF65-F5344CB8AC3E}">
        <p14:creationId xmlns:p14="http://schemas.microsoft.com/office/powerpoint/2010/main" val="262937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7FB64-F11D-54EC-C2F3-E24FB15841B5}"/>
              </a:ext>
            </a:extLst>
          </p:cNvPr>
          <p:cNvSpPr txBox="1"/>
          <p:nvPr/>
        </p:nvSpPr>
        <p:spPr>
          <a:xfrm>
            <a:off x="2643868" y="1441869"/>
            <a:ext cx="9047652" cy="2708434"/>
          </a:xfrm>
          <a:prstGeom prst="rect">
            <a:avLst/>
          </a:prstGeom>
          <a:solidFill>
            <a:schemeClr val="accent5">
              <a:lumMod val="60000"/>
              <a:lumOff val="40000"/>
            </a:schemeClr>
          </a:solidFill>
        </p:spPr>
        <p:txBody>
          <a:bodyPr wrap="square" rtlCol="0">
            <a:spAutoFit/>
          </a:bodyPr>
          <a:lstStyle/>
          <a:p>
            <a:pPr>
              <a:spcAft>
                <a:spcPts val="1200"/>
              </a:spcAft>
            </a:pPr>
            <a:r>
              <a:rPr lang="en-US" sz="2000" b="1" dirty="0">
                <a:cs typeface="Arial" panose="020B0604020202020204" pitchFamily="34" charset="0"/>
              </a:rPr>
              <a:t>	</a:t>
            </a:r>
            <a:r>
              <a:rPr lang="en-US" sz="2000" dirty="0">
                <a:cs typeface="Arial" panose="020B0604020202020204" pitchFamily="34" charset="0"/>
              </a:rPr>
              <a:t>Nutrition education and food safety (n= 48 LGUs) </a:t>
            </a:r>
          </a:p>
          <a:p>
            <a:pPr>
              <a:spcAft>
                <a:spcPts val="1200"/>
              </a:spcAft>
            </a:pPr>
            <a:r>
              <a:rPr lang="en-US" sz="2000" dirty="0">
                <a:cs typeface="Arial" panose="020B0604020202020204" pitchFamily="34" charset="0"/>
              </a:rPr>
              <a:t>	Agricultural safety (n= 47 LGUs)</a:t>
            </a:r>
          </a:p>
          <a:p>
            <a:pPr marL="914400" indent="-280988">
              <a:spcAft>
                <a:spcPts val="1200"/>
              </a:spcAft>
            </a:pPr>
            <a:r>
              <a:rPr lang="en-US" sz="2000" dirty="0">
                <a:cs typeface="Arial" panose="020B0604020202020204" pitchFamily="34" charset="0"/>
              </a:rPr>
              <a:t>	Chronic disease prevention and management (n= 47 LGUs)</a:t>
            </a:r>
          </a:p>
          <a:p>
            <a:pPr marL="168275">
              <a:spcAft>
                <a:spcPts val="1200"/>
              </a:spcAft>
            </a:pPr>
            <a:r>
              <a:rPr lang="en-US" sz="2000" dirty="0">
                <a:cs typeface="Arial" panose="020B0604020202020204" pitchFamily="34" charset="0"/>
              </a:rPr>
              <a:t>	Food systems and security (n= 47 LGUs)</a:t>
            </a:r>
          </a:p>
          <a:p>
            <a:pPr marL="168275">
              <a:spcAft>
                <a:spcPts val="1200"/>
              </a:spcAft>
            </a:pPr>
            <a:r>
              <a:rPr lang="en-US" sz="2000" dirty="0">
                <a:cs typeface="Arial" panose="020B0604020202020204" pitchFamily="34" charset="0"/>
              </a:rPr>
              <a:t>	Youth development with a focus on health and well-being (n= 47 LGUs)</a:t>
            </a:r>
          </a:p>
          <a:p>
            <a:pPr marL="168275">
              <a:spcAft>
                <a:spcPts val="1200"/>
              </a:spcAft>
            </a:pPr>
            <a:endParaRPr lang="en-US" sz="2000" dirty="0">
              <a:cs typeface="Arial" panose="020B0604020202020204" pitchFamily="34" charset="0"/>
            </a:endParaRPr>
          </a:p>
        </p:txBody>
      </p:sp>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Scope of health and well-being work</a:t>
            </a:r>
          </a:p>
        </p:txBody>
      </p:sp>
      <p:grpSp>
        <p:nvGrpSpPr>
          <p:cNvPr id="12" name="Group 11">
            <a:extLst>
              <a:ext uri="{FF2B5EF4-FFF2-40B4-BE49-F238E27FC236}">
                <a16:creationId xmlns:a16="http://schemas.microsoft.com/office/drawing/2014/main" id="{168EB8C5-8EDD-5608-B329-C42D57305E33}"/>
              </a:ext>
            </a:extLst>
          </p:cNvPr>
          <p:cNvGrpSpPr/>
          <p:nvPr/>
        </p:nvGrpSpPr>
        <p:grpSpPr>
          <a:xfrm>
            <a:off x="9436363" y="6349900"/>
            <a:ext cx="2477522" cy="508100"/>
            <a:chOff x="3336149" y="6164211"/>
            <a:chExt cx="2477522" cy="508100"/>
          </a:xfrm>
        </p:grpSpPr>
        <p:pic>
          <p:nvPicPr>
            <p:cNvPr id="14" name="Picture 13" descr="A picture containing text, clipart&#10;&#10;Description automatically generated">
              <a:extLst>
                <a:ext uri="{FF2B5EF4-FFF2-40B4-BE49-F238E27FC236}">
                  <a16:creationId xmlns:a16="http://schemas.microsoft.com/office/drawing/2014/main" id="{48C390A9-000D-20A5-D71C-D4E7B910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6" name="Content Placeholder 4">
              <a:extLst>
                <a:ext uri="{FF2B5EF4-FFF2-40B4-BE49-F238E27FC236}">
                  <a16:creationId xmlns:a16="http://schemas.microsoft.com/office/drawing/2014/main" id="{C06727BB-9F59-77A5-57B7-CD5AE9D301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pic>
        <p:nvPicPr>
          <p:cNvPr id="7" name="Graphic 6" descr="Agriculture outline">
            <a:extLst>
              <a:ext uri="{FF2B5EF4-FFF2-40B4-BE49-F238E27FC236}">
                <a16:creationId xmlns:a16="http://schemas.microsoft.com/office/drawing/2014/main" id="{8530D90B-6208-D361-A669-D939CBC08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271" y="2773011"/>
            <a:ext cx="523975" cy="523975"/>
          </a:xfrm>
          <a:prstGeom prst="rect">
            <a:avLst/>
          </a:prstGeom>
        </p:spPr>
      </p:pic>
      <p:pic>
        <p:nvPicPr>
          <p:cNvPr id="11" name="Graphic 10" descr="Grocery bag with solid fill">
            <a:extLst>
              <a:ext uri="{FF2B5EF4-FFF2-40B4-BE49-F238E27FC236}">
                <a16:creationId xmlns:a16="http://schemas.microsoft.com/office/drawing/2014/main" id="{45536498-089E-9955-4C47-734D8C9B57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00564" y="1714074"/>
            <a:ext cx="593682" cy="593682"/>
          </a:xfrm>
          <a:prstGeom prst="rect">
            <a:avLst/>
          </a:prstGeom>
        </p:spPr>
      </p:pic>
      <p:sp>
        <p:nvSpPr>
          <p:cNvPr id="8" name="TextBox 7">
            <a:extLst>
              <a:ext uri="{FF2B5EF4-FFF2-40B4-BE49-F238E27FC236}">
                <a16:creationId xmlns:a16="http://schemas.microsoft.com/office/drawing/2014/main" id="{7BC3D92F-4700-BB91-2F52-A963CB487318}"/>
              </a:ext>
            </a:extLst>
          </p:cNvPr>
          <p:cNvSpPr txBox="1"/>
          <p:nvPr/>
        </p:nvSpPr>
        <p:spPr>
          <a:xfrm>
            <a:off x="435556" y="5743891"/>
            <a:ext cx="11451645" cy="400110"/>
          </a:xfrm>
          <a:prstGeom prst="rect">
            <a:avLst/>
          </a:prstGeom>
          <a:noFill/>
        </p:spPr>
        <p:txBody>
          <a:bodyPr wrap="square" rtlCol="0">
            <a:spAutoFit/>
          </a:bodyPr>
          <a:lstStyle/>
          <a:p>
            <a:r>
              <a:rPr lang="en-US" sz="2000" dirty="0">
                <a:effectLst/>
                <a:ea typeface="Calibri" panose="020F0502020204030204" pitchFamily="34" charset="0"/>
                <a:cs typeface="Times New Roman" panose="02020603050405020304" pitchFamily="18" charset="0"/>
              </a:rPr>
              <a:t>Work on 9/17 health topics was </a:t>
            </a:r>
            <a:r>
              <a:rPr lang="en-US" sz="2000" b="1" dirty="0">
                <a:effectLst/>
                <a:ea typeface="Calibri" panose="020F0502020204030204" pitchFamily="34" charset="0"/>
                <a:cs typeface="Times New Roman" panose="02020603050405020304" pitchFamily="18" charset="0"/>
              </a:rPr>
              <a:t>most often reported under LGUs’ Family and Consumer Sciences </a:t>
            </a:r>
            <a:r>
              <a:rPr lang="en-US" sz="2000" dirty="0">
                <a:effectLst/>
                <a:ea typeface="Calibri" panose="020F0502020204030204" pitchFamily="34" charset="0"/>
                <a:cs typeface="Times New Roman" panose="02020603050405020304" pitchFamily="18" charset="0"/>
              </a:rPr>
              <a:t>(FCS) unit*</a:t>
            </a:r>
            <a:r>
              <a:rPr lang="en-US" sz="2000" dirty="0"/>
              <a:t> </a:t>
            </a:r>
          </a:p>
        </p:txBody>
      </p:sp>
      <p:sp>
        <p:nvSpPr>
          <p:cNvPr id="13" name="TextBox 12">
            <a:extLst>
              <a:ext uri="{FF2B5EF4-FFF2-40B4-BE49-F238E27FC236}">
                <a16:creationId xmlns:a16="http://schemas.microsoft.com/office/drawing/2014/main" id="{F40C03B3-4342-5AE3-0D7C-CAEC6FC72AE0}"/>
              </a:ext>
            </a:extLst>
          </p:cNvPr>
          <p:cNvSpPr txBox="1"/>
          <p:nvPr/>
        </p:nvSpPr>
        <p:spPr>
          <a:xfrm>
            <a:off x="494764" y="1448733"/>
            <a:ext cx="2149104" cy="4124206"/>
          </a:xfrm>
          <a:prstGeom prst="rect">
            <a:avLst/>
          </a:prstGeom>
          <a:solidFill>
            <a:srgbClr val="173E70"/>
          </a:solidFill>
        </p:spPr>
        <p:txBody>
          <a:bodyPr wrap="square" rtlCol="0">
            <a:spAutoFit/>
          </a:bodyPr>
          <a:lstStyle/>
          <a:p>
            <a:endParaRPr lang="en-US" sz="2000" dirty="0">
              <a:solidFill>
                <a:schemeClr val="bg1"/>
              </a:solidFill>
              <a:ea typeface="Calibri" panose="020F0502020204030204" pitchFamily="34" charset="0"/>
              <a:cs typeface="Times New Roman" panose="02020603050405020304" pitchFamily="18" charset="0"/>
            </a:endParaRPr>
          </a:p>
          <a:p>
            <a:endParaRPr lang="en-US" sz="2000" b="1" dirty="0">
              <a:solidFill>
                <a:schemeClr val="bg1"/>
              </a:solidFill>
              <a:cs typeface="Arial" panose="020B0604020202020204" pitchFamily="34" charset="0"/>
            </a:endParaRPr>
          </a:p>
          <a:p>
            <a:r>
              <a:rPr lang="en-US" sz="2000" b="1" dirty="0">
                <a:solidFill>
                  <a:schemeClr val="bg1"/>
                </a:solidFill>
                <a:cs typeface="Arial" panose="020B0604020202020204" pitchFamily="34" charset="0"/>
              </a:rPr>
              <a:t>Topics with at least 80% of LGUs reporting as their health and well-being work</a:t>
            </a:r>
          </a:p>
          <a:p>
            <a:r>
              <a:rPr lang="en-US" sz="2000" dirty="0">
                <a:solidFill>
                  <a:schemeClr val="bg1"/>
                </a:solidFill>
                <a:cs typeface="Arial" panose="020B0604020202020204" pitchFamily="34" charset="0"/>
              </a:rPr>
              <a:t>(n= 51 LGUs)</a:t>
            </a:r>
            <a:endParaRPr lang="en-US" sz="2000" dirty="0">
              <a:solidFill>
                <a:schemeClr val="bg1"/>
              </a:solidFill>
            </a:endParaRPr>
          </a:p>
          <a:p>
            <a:endParaRPr lang="en-US" sz="3000" dirty="0">
              <a:solidFill>
                <a:schemeClr val="bg1"/>
              </a:solidFill>
            </a:endParaRPr>
          </a:p>
          <a:p>
            <a:endParaRPr lang="en-US" sz="2000" dirty="0">
              <a:solidFill>
                <a:schemeClr val="bg1"/>
              </a:solidFill>
            </a:endParaRPr>
          </a:p>
          <a:p>
            <a:endParaRPr lang="en-US" sz="2400" dirty="0">
              <a:solidFill>
                <a:schemeClr val="bg1"/>
              </a:solidFill>
            </a:endParaRPr>
          </a:p>
          <a:p>
            <a:endParaRPr lang="en-US" sz="2600" dirty="0">
              <a:solidFill>
                <a:schemeClr val="bg1"/>
              </a:solidFill>
            </a:endParaRPr>
          </a:p>
        </p:txBody>
      </p:sp>
      <p:sp>
        <p:nvSpPr>
          <p:cNvPr id="17" name="TextBox 16">
            <a:extLst>
              <a:ext uri="{FF2B5EF4-FFF2-40B4-BE49-F238E27FC236}">
                <a16:creationId xmlns:a16="http://schemas.microsoft.com/office/drawing/2014/main" id="{F26B6341-12A0-9FA7-C756-3243BD1EFE99}"/>
              </a:ext>
            </a:extLst>
          </p:cNvPr>
          <p:cNvSpPr txBox="1"/>
          <p:nvPr/>
        </p:nvSpPr>
        <p:spPr>
          <a:xfrm>
            <a:off x="2643868" y="3773698"/>
            <a:ext cx="9047652" cy="1785104"/>
          </a:xfrm>
          <a:prstGeom prst="rect">
            <a:avLst/>
          </a:prstGeom>
          <a:solidFill>
            <a:schemeClr val="accent5">
              <a:lumMod val="20000"/>
              <a:lumOff val="80000"/>
            </a:schemeClr>
          </a:solidFill>
        </p:spPr>
        <p:txBody>
          <a:bodyPr wrap="square" rtlCol="0">
            <a:spAutoFit/>
          </a:bodyPr>
          <a:lstStyle/>
          <a:p>
            <a:pPr>
              <a:spcAft>
                <a:spcPts val="1200"/>
              </a:spcAft>
            </a:pPr>
            <a:r>
              <a:rPr lang="en-US" sz="2000" b="1" dirty="0">
                <a:cs typeface="Arial" panose="020B0604020202020204" pitchFamily="34" charset="0"/>
              </a:rPr>
              <a:t>	</a:t>
            </a:r>
            <a:r>
              <a:rPr lang="en-US" sz="2000" dirty="0">
                <a:cs typeface="Arial" panose="020B0604020202020204" pitchFamily="34" charset="0"/>
              </a:rPr>
              <a:t>Physical activity (n=45 LGUs)</a:t>
            </a:r>
          </a:p>
          <a:p>
            <a:pPr marL="168275">
              <a:spcAft>
                <a:spcPts val="1200"/>
              </a:spcAft>
            </a:pPr>
            <a:r>
              <a:rPr lang="en-US" sz="2000" dirty="0">
                <a:cs typeface="Arial" panose="020B0604020202020204" pitchFamily="34" charset="0"/>
              </a:rPr>
              <a:t>	Mental health and stress management (n=44 LGUs)</a:t>
            </a:r>
          </a:p>
          <a:p>
            <a:pPr marL="168275">
              <a:spcAft>
                <a:spcPts val="1200"/>
              </a:spcAft>
            </a:pPr>
            <a:r>
              <a:rPr lang="en-US" sz="2000" dirty="0">
                <a:cs typeface="Arial" panose="020B0604020202020204" pitchFamily="34" charset="0"/>
              </a:rPr>
              <a:t>	Water quality (n=43 LGUs)</a:t>
            </a:r>
          </a:p>
          <a:p>
            <a:pPr marL="168275">
              <a:spcAft>
                <a:spcPts val="1200"/>
              </a:spcAft>
            </a:pPr>
            <a:r>
              <a:rPr lang="en-US" sz="2000" dirty="0">
                <a:cs typeface="Arial" panose="020B0604020202020204" pitchFamily="34" charset="0"/>
              </a:rPr>
              <a:t>	Substance misuse prevention (n=41 LGUs)</a:t>
            </a:r>
          </a:p>
        </p:txBody>
      </p:sp>
      <p:pic>
        <p:nvPicPr>
          <p:cNvPr id="18" name="Graphic 17" descr="Heart with pulse with solid fill">
            <a:extLst>
              <a:ext uri="{FF2B5EF4-FFF2-40B4-BE49-F238E27FC236}">
                <a16:creationId xmlns:a16="http://schemas.microsoft.com/office/drawing/2014/main" id="{E4ACA886-F506-E544-B074-C8BFD07C62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88780" y="3765557"/>
            <a:ext cx="640320" cy="640320"/>
          </a:xfrm>
          <a:prstGeom prst="rect">
            <a:avLst/>
          </a:prstGeom>
        </p:spPr>
      </p:pic>
      <p:pic>
        <p:nvPicPr>
          <p:cNvPr id="20" name="Graphic 19" descr="Cycle with people with solid fill">
            <a:extLst>
              <a:ext uri="{FF2B5EF4-FFF2-40B4-BE49-F238E27FC236}">
                <a16:creationId xmlns:a16="http://schemas.microsoft.com/office/drawing/2014/main" id="{5B703073-D03A-328F-0AA4-6AF4762A7E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77076" y="4632291"/>
            <a:ext cx="786681" cy="786681"/>
          </a:xfrm>
          <a:prstGeom prst="rect">
            <a:avLst/>
          </a:prstGeom>
        </p:spPr>
      </p:pic>
      <p:sp>
        <p:nvSpPr>
          <p:cNvPr id="3" name="TextBox 2">
            <a:extLst>
              <a:ext uri="{FF2B5EF4-FFF2-40B4-BE49-F238E27FC236}">
                <a16:creationId xmlns:a16="http://schemas.microsoft.com/office/drawing/2014/main" id="{1D26147F-82C9-239A-CA12-95D21C6BEED4}"/>
              </a:ext>
            </a:extLst>
          </p:cNvPr>
          <p:cNvSpPr txBox="1"/>
          <p:nvPr/>
        </p:nvSpPr>
        <p:spPr>
          <a:xfrm>
            <a:off x="239876" y="6350222"/>
            <a:ext cx="9110292" cy="446597"/>
          </a:xfrm>
          <a:prstGeom prst="rect">
            <a:avLst/>
          </a:prstGeom>
          <a:noFill/>
        </p:spPr>
        <p:txBody>
          <a:bodyPr wrap="square" rtlCol="0">
            <a:spAutoFit/>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*Respondents could select more than 1 Extension unit: 4-H, Agriculture and Natural Resources, Economic and Community Development, Family and Consumer Sciences (FCS), and/or Other unit (they could select all that apply).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487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AEACB-D25A-6C11-B371-6572E7AF55C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CAFBA11-227D-AD0F-305C-5E11EFDA309F}"/>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6984533-43D7-59A3-F3B9-C3F2683CE48A}"/>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F1634044-6D4D-1359-CF18-0CF17FC08CD4}"/>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SNAP-Ed and EFNEP</a:t>
            </a:r>
          </a:p>
        </p:txBody>
      </p:sp>
      <p:grpSp>
        <p:nvGrpSpPr>
          <p:cNvPr id="12" name="Group 11">
            <a:extLst>
              <a:ext uri="{FF2B5EF4-FFF2-40B4-BE49-F238E27FC236}">
                <a16:creationId xmlns:a16="http://schemas.microsoft.com/office/drawing/2014/main" id="{2CC928D5-BEE7-E23F-73DB-B9EA936C7C8D}"/>
              </a:ext>
            </a:extLst>
          </p:cNvPr>
          <p:cNvGrpSpPr/>
          <p:nvPr/>
        </p:nvGrpSpPr>
        <p:grpSpPr>
          <a:xfrm>
            <a:off x="9436363" y="6349900"/>
            <a:ext cx="2477522" cy="508100"/>
            <a:chOff x="3336149" y="6164211"/>
            <a:chExt cx="2477522" cy="508100"/>
          </a:xfrm>
        </p:grpSpPr>
        <p:pic>
          <p:nvPicPr>
            <p:cNvPr id="14" name="Picture 13" descr="A picture containing text, clipart&#10;&#10;Description automatically generated">
              <a:extLst>
                <a:ext uri="{FF2B5EF4-FFF2-40B4-BE49-F238E27FC236}">
                  <a16:creationId xmlns:a16="http://schemas.microsoft.com/office/drawing/2014/main" id="{42484239-E078-9FCF-3FF5-832945D3B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6" name="Content Placeholder 4">
              <a:extLst>
                <a:ext uri="{FF2B5EF4-FFF2-40B4-BE49-F238E27FC236}">
                  <a16:creationId xmlns:a16="http://schemas.microsoft.com/office/drawing/2014/main" id="{1E0C5ADA-0B36-8963-7A83-AB5C9109E5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7" name="TextBox 6">
            <a:extLst>
              <a:ext uri="{FF2B5EF4-FFF2-40B4-BE49-F238E27FC236}">
                <a16:creationId xmlns:a16="http://schemas.microsoft.com/office/drawing/2014/main" id="{06C6DC7B-B984-4006-943A-CCFB51F2A567}"/>
              </a:ext>
            </a:extLst>
          </p:cNvPr>
          <p:cNvSpPr txBox="1"/>
          <p:nvPr/>
        </p:nvSpPr>
        <p:spPr>
          <a:xfrm>
            <a:off x="783431" y="1159148"/>
            <a:ext cx="10929937" cy="4539704"/>
          </a:xfrm>
          <a:prstGeom prst="rect">
            <a:avLst/>
          </a:prstGeom>
          <a:noFill/>
        </p:spPr>
        <p:txBody>
          <a:bodyPr wrap="square">
            <a:spAutoFit/>
          </a:bodyPr>
          <a:lstStyle/>
          <a:p>
            <a:pPr marL="285750" indent="-285750">
              <a:buFont typeface="Arial" panose="020B0604020202020204" pitchFamily="34" charset="0"/>
              <a:buChar char="•"/>
            </a:pPr>
            <a:endParaRPr lang="en-US" sz="2800" dirty="0"/>
          </a:p>
          <a:p>
            <a:pPr marL="285750" indent="-285750">
              <a:spcAft>
                <a:spcPts val="1800"/>
              </a:spcAft>
              <a:buFont typeface="Arial" panose="020B0604020202020204" pitchFamily="34" charset="0"/>
              <a:buChar char="•"/>
            </a:pPr>
            <a:r>
              <a:rPr lang="en-US" sz="2400" dirty="0"/>
              <a:t>Critically important to Cooperative Extension’s overall funding and staffing portfolio and contributes to </a:t>
            </a:r>
            <a:r>
              <a:rPr lang="en-US" sz="2400" b="1" dirty="0"/>
              <a:t>significant health and well-being programming </a:t>
            </a:r>
            <a:r>
              <a:rPr lang="en-US" sz="2400" dirty="0"/>
              <a:t>at LGUs.</a:t>
            </a:r>
          </a:p>
          <a:p>
            <a:pPr marL="285750" indent="-285750">
              <a:spcAft>
                <a:spcPts val="1800"/>
              </a:spcAft>
              <a:buFont typeface="Arial" panose="020B0604020202020204" pitchFamily="34" charset="0"/>
              <a:buChar char="•"/>
            </a:pPr>
            <a:r>
              <a:rPr lang="en-US" sz="2400" dirty="0"/>
              <a:t>Together they reach more than </a:t>
            </a:r>
            <a:r>
              <a:rPr lang="en-US" sz="2400" b="1" dirty="0"/>
              <a:t>2 million individuals and families </a:t>
            </a:r>
            <a:r>
              <a:rPr lang="en-US" sz="2400" dirty="0"/>
              <a:t>with nutrition information and catalyze community-based efforts focused on policy, systems, and environmental change. </a:t>
            </a:r>
          </a:p>
          <a:p>
            <a:pPr marL="285750" indent="-285750">
              <a:spcAft>
                <a:spcPts val="1800"/>
              </a:spcAft>
              <a:buFont typeface="Arial" panose="020B0604020202020204" pitchFamily="34" charset="0"/>
              <a:buChar char="•"/>
            </a:pPr>
            <a:r>
              <a:rPr lang="en-US" sz="2400" dirty="0"/>
              <a:t>Nearly </a:t>
            </a:r>
            <a:r>
              <a:rPr lang="en-US" sz="2400" b="1" dirty="0"/>
              <a:t>$300 million </a:t>
            </a:r>
            <a:r>
              <a:rPr lang="en-US" sz="2400" dirty="0"/>
              <a:t>each year supports this work. Brings diversity to Extension in terms of staff and participants. </a:t>
            </a:r>
          </a:p>
          <a:p>
            <a:pPr marL="285750" indent="-285750">
              <a:spcAft>
                <a:spcPts val="1800"/>
              </a:spcAft>
              <a:buFont typeface="Arial" panose="020B0604020202020204" pitchFamily="34" charset="0"/>
              <a:buChar char="•"/>
            </a:pPr>
            <a:r>
              <a:rPr lang="en-US" sz="2400" dirty="0"/>
              <a:t>Not included in the infrastructure survey because it was </a:t>
            </a:r>
            <a:r>
              <a:rPr lang="en-US" sz="2400" b="1" dirty="0"/>
              <a:t>data already available through other sources</a:t>
            </a:r>
            <a:r>
              <a:rPr lang="en-US" sz="2400" dirty="0"/>
              <a:t>. </a:t>
            </a:r>
          </a:p>
        </p:txBody>
      </p:sp>
    </p:spTree>
    <p:extLst>
      <p:ext uri="{BB962C8B-B14F-4D97-AF65-F5344CB8AC3E}">
        <p14:creationId xmlns:p14="http://schemas.microsoft.com/office/powerpoint/2010/main" val="276758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Funding for health and well-being work</a:t>
            </a:r>
          </a:p>
        </p:txBody>
      </p:sp>
      <p:grpSp>
        <p:nvGrpSpPr>
          <p:cNvPr id="12" name="Group 11">
            <a:extLst>
              <a:ext uri="{FF2B5EF4-FFF2-40B4-BE49-F238E27FC236}">
                <a16:creationId xmlns:a16="http://schemas.microsoft.com/office/drawing/2014/main" id="{168EB8C5-8EDD-5608-B329-C42D57305E33}"/>
              </a:ext>
            </a:extLst>
          </p:cNvPr>
          <p:cNvGrpSpPr/>
          <p:nvPr/>
        </p:nvGrpSpPr>
        <p:grpSpPr>
          <a:xfrm>
            <a:off x="9436363" y="6349900"/>
            <a:ext cx="2477522" cy="508100"/>
            <a:chOff x="3336149" y="6164211"/>
            <a:chExt cx="2477522" cy="508100"/>
          </a:xfrm>
        </p:grpSpPr>
        <p:pic>
          <p:nvPicPr>
            <p:cNvPr id="14" name="Picture 13" descr="A picture containing text, clipart&#10;&#10;Description automatically generated">
              <a:extLst>
                <a:ext uri="{FF2B5EF4-FFF2-40B4-BE49-F238E27FC236}">
                  <a16:creationId xmlns:a16="http://schemas.microsoft.com/office/drawing/2014/main" id="{48C390A9-000D-20A5-D71C-D4E7B910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6" name="Content Placeholder 4">
              <a:extLst>
                <a:ext uri="{FF2B5EF4-FFF2-40B4-BE49-F238E27FC236}">
                  <a16:creationId xmlns:a16="http://schemas.microsoft.com/office/drawing/2014/main" id="{C06727BB-9F59-77A5-57B7-CD5AE9D301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graphicFrame>
        <p:nvGraphicFramePr>
          <p:cNvPr id="8" name="Table 10">
            <a:extLst>
              <a:ext uri="{FF2B5EF4-FFF2-40B4-BE49-F238E27FC236}">
                <a16:creationId xmlns:a16="http://schemas.microsoft.com/office/drawing/2014/main" id="{328C5CD1-B89D-51B0-B43A-7857E8CA31F9}"/>
              </a:ext>
            </a:extLst>
          </p:cNvPr>
          <p:cNvGraphicFramePr>
            <a:graphicFrameLocks noGrp="1"/>
          </p:cNvGraphicFramePr>
          <p:nvPr>
            <p:extLst>
              <p:ext uri="{D42A27DB-BD31-4B8C-83A1-F6EECF244321}">
                <p14:modId xmlns:p14="http://schemas.microsoft.com/office/powerpoint/2010/main" val="498997518"/>
              </p:ext>
            </p:extLst>
          </p:nvPr>
        </p:nvGraphicFramePr>
        <p:xfrm>
          <a:off x="1891899" y="5306050"/>
          <a:ext cx="8430984" cy="792480"/>
        </p:xfrm>
        <a:graphic>
          <a:graphicData uri="http://schemas.openxmlformats.org/drawingml/2006/table">
            <a:tbl>
              <a:tblPr firstRow="1" bandRow="1">
                <a:tableStyleId>{93296810-A885-4BE3-A3E7-6D5BEEA58F35}</a:tableStyleId>
              </a:tblPr>
              <a:tblGrid>
                <a:gridCol w="1486809">
                  <a:extLst>
                    <a:ext uri="{9D8B030D-6E8A-4147-A177-3AD203B41FA5}">
                      <a16:colId xmlns:a16="http://schemas.microsoft.com/office/drawing/2014/main" val="1063236829"/>
                    </a:ext>
                  </a:extLst>
                </a:gridCol>
                <a:gridCol w="1802950">
                  <a:extLst>
                    <a:ext uri="{9D8B030D-6E8A-4147-A177-3AD203B41FA5}">
                      <a16:colId xmlns:a16="http://schemas.microsoft.com/office/drawing/2014/main" val="298696381"/>
                    </a:ext>
                  </a:extLst>
                </a:gridCol>
                <a:gridCol w="1605753">
                  <a:extLst>
                    <a:ext uri="{9D8B030D-6E8A-4147-A177-3AD203B41FA5}">
                      <a16:colId xmlns:a16="http://schemas.microsoft.com/office/drawing/2014/main" val="3412656687"/>
                    </a:ext>
                  </a:extLst>
                </a:gridCol>
                <a:gridCol w="1845207">
                  <a:extLst>
                    <a:ext uri="{9D8B030D-6E8A-4147-A177-3AD203B41FA5}">
                      <a16:colId xmlns:a16="http://schemas.microsoft.com/office/drawing/2014/main" val="1298055413"/>
                    </a:ext>
                  </a:extLst>
                </a:gridCol>
                <a:gridCol w="1690265">
                  <a:extLst>
                    <a:ext uri="{9D8B030D-6E8A-4147-A177-3AD203B41FA5}">
                      <a16:colId xmlns:a16="http://schemas.microsoft.com/office/drawing/2014/main" val="68351202"/>
                    </a:ext>
                  </a:extLst>
                </a:gridCol>
              </a:tblGrid>
              <a:tr h="396240">
                <a:tc>
                  <a:txBody>
                    <a:bodyPr/>
                    <a:lstStyle/>
                    <a:p>
                      <a:pPr algn="ctr"/>
                      <a:r>
                        <a:rPr lang="en-US" sz="2000" dirty="0"/>
                        <a:t>$1-$500k</a:t>
                      </a:r>
                    </a:p>
                  </a:txBody>
                  <a:tcPr/>
                </a:tc>
                <a:tc>
                  <a:txBody>
                    <a:bodyPr/>
                    <a:lstStyle/>
                    <a:p>
                      <a:pPr algn="ctr"/>
                      <a:r>
                        <a:rPr lang="en-US" sz="2000" dirty="0"/>
                        <a:t>$500k-$1 mill</a:t>
                      </a:r>
                    </a:p>
                  </a:txBody>
                  <a:tcPr/>
                </a:tc>
                <a:tc>
                  <a:txBody>
                    <a:bodyPr/>
                    <a:lstStyle/>
                    <a:p>
                      <a:pPr algn="ctr"/>
                      <a:r>
                        <a:rPr lang="en-US" sz="2000" dirty="0"/>
                        <a:t>$1-$3 mill</a:t>
                      </a:r>
                    </a:p>
                  </a:txBody>
                  <a:tcPr/>
                </a:tc>
                <a:tc>
                  <a:txBody>
                    <a:bodyPr/>
                    <a:lstStyle/>
                    <a:p>
                      <a:pPr algn="ctr"/>
                      <a:r>
                        <a:rPr lang="en-US" sz="2000" dirty="0"/>
                        <a:t>$3-$10 mill</a:t>
                      </a:r>
                    </a:p>
                  </a:txBody>
                  <a:tcPr/>
                </a:tc>
                <a:tc>
                  <a:txBody>
                    <a:bodyPr/>
                    <a:lstStyle/>
                    <a:p>
                      <a:pPr algn="ctr"/>
                      <a:r>
                        <a:rPr lang="en-US" sz="2000" dirty="0"/>
                        <a:t>$10 mill +</a:t>
                      </a:r>
                    </a:p>
                  </a:txBody>
                  <a:tcPr/>
                </a:tc>
                <a:extLst>
                  <a:ext uri="{0D108BD9-81ED-4DB2-BD59-A6C34878D82A}">
                    <a16:rowId xmlns:a16="http://schemas.microsoft.com/office/drawing/2014/main" val="3074360337"/>
                  </a:ext>
                </a:extLst>
              </a:tr>
              <a:tr h="396240">
                <a:tc>
                  <a:txBody>
                    <a:bodyPr/>
                    <a:lstStyle/>
                    <a:p>
                      <a:pPr algn="ctr"/>
                      <a:r>
                        <a:rPr lang="en-US" sz="2000" dirty="0"/>
                        <a:t>10</a:t>
                      </a:r>
                    </a:p>
                  </a:txBody>
                  <a:tcPr/>
                </a:tc>
                <a:tc>
                  <a:txBody>
                    <a:bodyPr/>
                    <a:lstStyle/>
                    <a:p>
                      <a:pPr algn="ctr"/>
                      <a:r>
                        <a:rPr lang="en-US" sz="2000" dirty="0"/>
                        <a:t>3</a:t>
                      </a:r>
                    </a:p>
                  </a:txBody>
                  <a:tcPr/>
                </a:tc>
                <a:tc>
                  <a:txBody>
                    <a:bodyPr/>
                    <a:lstStyle/>
                    <a:p>
                      <a:pPr algn="ctr"/>
                      <a:r>
                        <a:rPr lang="en-US" sz="2000" dirty="0"/>
                        <a:t>15</a:t>
                      </a:r>
                    </a:p>
                  </a:txBody>
                  <a:tcPr/>
                </a:tc>
                <a:tc>
                  <a:txBody>
                    <a:bodyPr/>
                    <a:lstStyle/>
                    <a:p>
                      <a:pPr algn="ctr"/>
                      <a:r>
                        <a:rPr lang="en-US" sz="2000" dirty="0"/>
                        <a:t>6</a:t>
                      </a:r>
                    </a:p>
                  </a:txBody>
                  <a:tcPr/>
                </a:tc>
                <a:tc>
                  <a:txBody>
                    <a:bodyPr/>
                    <a:lstStyle/>
                    <a:p>
                      <a:pPr algn="ctr"/>
                      <a:r>
                        <a:rPr lang="en-US" sz="2000" dirty="0"/>
                        <a:t>4</a:t>
                      </a:r>
                    </a:p>
                  </a:txBody>
                  <a:tcPr/>
                </a:tc>
                <a:extLst>
                  <a:ext uri="{0D108BD9-81ED-4DB2-BD59-A6C34878D82A}">
                    <a16:rowId xmlns:a16="http://schemas.microsoft.com/office/drawing/2014/main" val="3888142639"/>
                  </a:ext>
                </a:extLst>
              </a:tr>
            </a:tbl>
          </a:graphicData>
        </a:graphic>
      </p:graphicFrame>
      <p:sp>
        <p:nvSpPr>
          <p:cNvPr id="15" name="Isosceles Triangle 14">
            <a:extLst>
              <a:ext uri="{FF2B5EF4-FFF2-40B4-BE49-F238E27FC236}">
                <a16:creationId xmlns:a16="http://schemas.microsoft.com/office/drawing/2014/main" id="{06DA6EF9-B6E6-1AC6-5A58-F4493AC9B884}"/>
              </a:ext>
            </a:extLst>
          </p:cNvPr>
          <p:cNvSpPr/>
          <p:nvPr/>
        </p:nvSpPr>
        <p:spPr>
          <a:xfrm>
            <a:off x="1891899" y="2055798"/>
            <a:ext cx="8430984" cy="3195373"/>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B3AEE4-C2C4-E2EF-0C4F-8A225AE70B1D}"/>
              </a:ext>
            </a:extLst>
          </p:cNvPr>
          <p:cNvSpPr txBox="1"/>
          <p:nvPr/>
        </p:nvSpPr>
        <p:spPr>
          <a:xfrm>
            <a:off x="2941688" y="2837433"/>
            <a:ext cx="6124327" cy="2000548"/>
          </a:xfrm>
          <a:prstGeom prst="rect">
            <a:avLst/>
          </a:prstGeom>
          <a:noFill/>
        </p:spPr>
        <p:txBody>
          <a:bodyPr wrap="square" rtlCol="0">
            <a:spAutoFit/>
          </a:bodyPr>
          <a:lstStyle/>
          <a:p>
            <a:endParaRPr lang="en-US" dirty="0"/>
          </a:p>
          <a:p>
            <a:endParaRPr lang="en-US" dirty="0"/>
          </a:p>
          <a:p>
            <a:pPr algn="ctr"/>
            <a:r>
              <a:rPr lang="en-US" sz="4800" b="1" dirty="0"/>
              <a:t>~$140,000,000</a:t>
            </a:r>
          </a:p>
          <a:p>
            <a:pPr algn="ctr"/>
            <a:r>
              <a:rPr lang="en-US" sz="2000" b="1" dirty="0">
                <a:cs typeface="Segoe UI" panose="020B0502040204020203" pitchFamily="34" charset="0"/>
              </a:rPr>
              <a:t>Estimate of 2023 external funding focused on health </a:t>
            </a:r>
          </a:p>
          <a:p>
            <a:pPr algn="ctr"/>
            <a:r>
              <a:rPr lang="en-US" sz="2000" b="1" dirty="0">
                <a:cs typeface="Segoe UI" panose="020B0502040204020203" pitchFamily="34" charset="0"/>
              </a:rPr>
              <a:t>(n=39 LGUs) </a:t>
            </a:r>
            <a:r>
              <a:rPr lang="en-US" sz="2000" dirty="0"/>
              <a:t>excluding SNAP-Ed and EFNEP funding</a:t>
            </a:r>
          </a:p>
        </p:txBody>
      </p:sp>
      <p:sp>
        <p:nvSpPr>
          <p:cNvPr id="11" name="TextBox 10">
            <a:extLst>
              <a:ext uri="{FF2B5EF4-FFF2-40B4-BE49-F238E27FC236}">
                <a16:creationId xmlns:a16="http://schemas.microsoft.com/office/drawing/2014/main" id="{405FA661-5476-BC70-2999-AE13569CB26C}"/>
              </a:ext>
            </a:extLst>
          </p:cNvPr>
          <p:cNvSpPr txBox="1"/>
          <p:nvPr/>
        </p:nvSpPr>
        <p:spPr>
          <a:xfrm>
            <a:off x="2941688" y="4851061"/>
            <a:ext cx="7772400" cy="400110"/>
          </a:xfrm>
          <a:prstGeom prst="rect">
            <a:avLst/>
          </a:prstGeom>
          <a:noFill/>
        </p:spPr>
        <p:txBody>
          <a:bodyPr wrap="square" rtlCol="0">
            <a:spAutoFit/>
          </a:bodyPr>
          <a:lstStyle/>
          <a:p>
            <a:r>
              <a:rPr lang="en-US" sz="2000" dirty="0"/>
              <a:t>Number of LGUs by reported funding amount (n=38 LGUs): </a:t>
            </a:r>
          </a:p>
        </p:txBody>
      </p:sp>
      <p:sp>
        <p:nvSpPr>
          <p:cNvPr id="4" name="TextBox 3">
            <a:extLst>
              <a:ext uri="{FF2B5EF4-FFF2-40B4-BE49-F238E27FC236}">
                <a16:creationId xmlns:a16="http://schemas.microsoft.com/office/drawing/2014/main" id="{9D9FC839-3056-F393-9ED0-58C489211627}"/>
              </a:ext>
            </a:extLst>
          </p:cNvPr>
          <p:cNvSpPr txBox="1"/>
          <p:nvPr/>
        </p:nvSpPr>
        <p:spPr>
          <a:xfrm>
            <a:off x="1394460" y="1141857"/>
            <a:ext cx="9319628" cy="923330"/>
          </a:xfrm>
          <a:prstGeom prst="rect">
            <a:avLst/>
          </a:prstGeom>
          <a:noFill/>
        </p:spPr>
        <p:txBody>
          <a:bodyPr wrap="square" rtlCol="0">
            <a:spAutoFit/>
          </a:bodyPr>
          <a:lstStyle/>
          <a:p>
            <a:r>
              <a:rPr lang="en-US" b="1" dirty="0"/>
              <a:t>Summary: </a:t>
            </a:r>
            <a:r>
              <a:rPr lang="en-US" dirty="0"/>
              <a:t>The total estimated amount of external funding reported was about $140 million (n=38 LGUs) in 2023. The distribution of external funding estimates by LGU was large with the highest number within the $1 - $3 million range. </a:t>
            </a:r>
          </a:p>
        </p:txBody>
      </p:sp>
    </p:spTree>
    <p:extLst>
      <p:ext uri="{BB962C8B-B14F-4D97-AF65-F5344CB8AC3E}">
        <p14:creationId xmlns:p14="http://schemas.microsoft.com/office/powerpoint/2010/main" val="190792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C16819F-961D-DB30-A4CF-2C1925F548B1}"/>
              </a:ext>
            </a:extLst>
          </p:cNvPr>
          <p:cNvGraphicFramePr>
            <a:graphicFrameLocks/>
          </p:cNvGraphicFramePr>
          <p:nvPr>
            <p:extLst>
              <p:ext uri="{D42A27DB-BD31-4B8C-83A1-F6EECF244321}">
                <p14:modId xmlns:p14="http://schemas.microsoft.com/office/powerpoint/2010/main" val="3360336411"/>
              </p:ext>
            </p:extLst>
          </p:nvPr>
        </p:nvGraphicFramePr>
        <p:xfrm>
          <a:off x="182067" y="2248309"/>
          <a:ext cx="8993578" cy="43312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Funding for health and well-being work</a:t>
            </a:r>
          </a:p>
        </p:txBody>
      </p:sp>
      <p:grpSp>
        <p:nvGrpSpPr>
          <p:cNvPr id="12" name="Group 11">
            <a:extLst>
              <a:ext uri="{FF2B5EF4-FFF2-40B4-BE49-F238E27FC236}">
                <a16:creationId xmlns:a16="http://schemas.microsoft.com/office/drawing/2014/main" id="{168EB8C5-8EDD-5608-B329-C42D57305E33}"/>
              </a:ext>
            </a:extLst>
          </p:cNvPr>
          <p:cNvGrpSpPr/>
          <p:nvPr/>
        </p:nvGrpSpPr>
        <p:grpSpPr>
          <a:xfrm>
            <a:off x="9436363" y="6349900"/>
            <a:ext cx="2477522" cy="508100"/>
            <a:chOff x="3336149" y="6164211"/>
            <a:chExt cx="2477522" cy="508100"/>
          </a:xfrm>
        </p:grpSpPr>
        <p:pic>
          <p:nvPicPr>
            <p:cNvPr id="14" name="Picture 13" descr="A picture containing text, clipart&#10;&#10;Description automatically generated">
              <a:extLst>
                <a:ext uri="{FF2B5EF4-FFF2-40B4-BE49-F238E27FC236}">
                  <a16:creationId xmlns:a16="http://schemas.microsoft.com/office/drawing/2014/main" id="{48C390A9-000D-20A5-D71C-D4E7B9100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6" name="Content Placeholder 4">
              <a:extLst>
                <a:ext uri="{FF2B5EF4-FFF2-40B4-BE49-F238E27FC236}">
                  <a16:creationId xmlns:a16="http://schemas.microsoft.com/office/drawing/2014/main" id="{C06727BB-9F59-77A5-57B7-CD5AE9D301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4" name="TextBox 3">
            <a:extLst>
              <a:ext uri="{FF2B5EF4-FFF2-40B4-BE49-F238E27FC236}">
                <a16:creationId xmlns:a16="http://schemas.microsoft.com/office/drawing/2014/main" id="{F4809722-CDCF-4FD5-A03F-346282789461}"/>
              </a:ext>
            </a:extLst>
          </p:cNvPr>
          <p:cNvSpPr txBox="1"/>
          <p:nvPr/>
        </p:nvSpPr>
        <p:spPr>
          <a:xfrm>
            <a:off x="546265" y="1192693"/>
            <a:ext cx="10842170" cy="923330"/>
          </a:xfrm>
          <a:prstGeom prst="rect">
            <a:avLst/>
          </a:prstGeom>
          <a:noFill/>
        </p:spPr>
        <p:txBody>
          <a:bodyPr wrap="square" rtlCol="0">
            <a:spAutoFit/>
          </a:bodyPr>
          <a:lstStyle/>
          <a:p>
            <a:r>
              <a:rPr lang="en-US" b="1" dirty="0"/>
              <a:t>Summary</a:t>
            </a:r>
            <a:r>
              <a:rPr lang="en-US" dirty="0"/>
              <a:t>: Most LGUs (82%, 41/50 LGUs) increased external funding for health over the last 5 years, while less than half increased internal funding. Almost all LGUs that increased internal funding also increased external funding suggesting more funding can lead to more funding.</a:t>
            </a:r>
          </a:p>
        </p:txBody>
      </p:sp>
      <p:sp>
        <p:nvSpPr>
          <p:cNvPr id="7" name="TextBox 6">
            <a:extLst>
              <a:ext uri="{FF2B5EF4-FFF2-40B4-BE49-F238E27FC236}">
                <a16:creationId xmlns:a16="http://schemas.microsoft.com/office/drawing/2014/main" id="{E5BC1EC6-D247-482B-8BC6-4599CC4E9FCE}"/>
              </a:ext>
            </a:extLst>
          </p:cNvPr>
          <p:cNvSpPr txBox="1"/>
          <p:nvPr/>
        </p:nvSpPr>
        <p:spPr>
          <a:xfrm>
            <a:off x="2774867" y="5545035"/>
            <a:ext cx="4458877" cy="369332"/>
          </a:xfrm>
          <a:prstGeom prst="rect">
            <a:avLst/>
          </a:prstGeom>
          <a:noFill/>
        </p:spPr>
        <p:txBody>
          <a:bodyPr wrap="square" rtlCol="0">
            <a:spAutoFit/>
          </a:bodyPr>
          <a:lstStyle/>
          <a:p>
            <a:r>
              <a:rPr lang="en-US" dirty="0">
                <a:solidFill>
                  <a:schemeClr val="accent6">
                    <a:lumMod val="75000"/>
                  </a:schemeClr>
                </a:solidFill>
              </a:rPr>
              <a:t>9/18 LGUs were from the Southern Region</a:t>
            </a:r>
          </a:p>
        </p:txBody>
      </p:sp>
      <p:sp>
        <p:nvSpPr>
          <p:cNvPr id="8" name="Right Brace 7">
            <a:extLst>
              <a:ext uri="{FF2B5EF4-FFF2-40B4-BE49-F238E27FC236}">
                <a16:creationId xmlns:a16="http://schemas.microsoft.com/office/drawing/2014/main" id="{E71AC2DE-9132-7268-5B09-6F8294A50F6E}"/>
              </a:ext>
            </a:extLst>
          </p:cNvPr>
          <p:cNvSpPr/>
          <p:nvPr/>
        </p:nvSpPr>
        <p:spPr>
          <a:xfrm rot="5400000">
            <a:off x="2827354" y="3002632"/>
            <a:ext cx="180032" cy="208753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6FAD20C9-54B6-7E56-BA8B-B588E311E150}"/>
              </a:ext>
            </a:extLst>
          </p:cNvPr>
          <p:cNvSpPr txBox="1"/>
          <p:nvPr/>
        </p:nvSpPr>
        <p:spPr>
          <a:xfrm>
            <a:off x="-68304" y="2349501"/>
            <a:ext cx="9494320" cy="369332"/>
          </a:xfrm>
          <a:prstGeom prst="rect">
            <a:avLst/>
          </a:prstGeom>
          <a:noFill/>
        </p:spPr>
        <p:txBody>
          <a:bodyPr wrap="square">
            <a:spAutoFit/>
          </a:bodyPr>
          <a:lstStyle/>
          <a:p>
            <a:pPr algn="ctr"/>
            <a:r>
              <a:rPr lang="en-US" sz="1800" b="1" dirty="0">
                <a:latin typeface="Segoe UI" panose="020B0502040204020203" pitchFamily="34" charset="0"/>
                <a:cs typeface="Segoe UI" panose="020B0502040204020203" pitchFamily="34" charset="0"/>
              </a:rPr>
              <a:t>Changes to funding primarily focused on health in the last 5 years* (2018-2023)</a:t>
            </a:r>
          </a:p>
        </p:txBody>
      </p:sp>
      <p:sp>
        <p:nvSpPr>
          <p:cNvPr id="11" name="TextBox 10">
            <a:extLst>
              <a:ext uri="{FF2B5EF4-FFF2-40B4-BE49-F238E27FC236}">
                <a16:creationId xmlns:a16="http://schemas.microsoft.com/office/drawing/2014/main" id="{A73ADC1A-696F-90A3-6073-98E10C3EA7EE}"/>
              </a:ext>
            </a:extLst>
          </p:cNvPr>
          <p:cNvSpPr txBox="1"/>
          <p:nvPr/>
        </p:nvSpPr>
        <p:spPr>
          <a:xfrm>
            <a:off x="9071343" y="2952311"/>
            <a:ext cx="2711556" cy="2816156"/>
          </a:xfrm>
          <a:prstGeom prst="rect">
            <a:avLst/>
          </a:prstGeom>
          <a:solidFill>
            <a:srgbClr val="173E70"/>
          </a:solidFill>
        </p:spPr>
        <p:txBody>
          <a:bodyPr wrap="square" rtlCol="0">
            <a:spAutoFit/>
          </a:bodyPr>
          <a:lstStyle/>
          <a:p>
            <a:r>
              <a:rPr lang="en-US" dirty="0">
                <a:solidFill>
                  <a:schemeClr val="bg1"/>
                </a:solidFill>
              </a:rPr>
              <a:t>High Obesity Program (HOP) funding, concentrated in the Southern and North Central regions, was associated with increased external funding focused on health.*</a:t>
            </a:r>
          </a:p>
          <a:p>
            <a:endParaRPr lang="en-US" sz="1100" dirty="0">
              <a:solidFill>
                <a:schemeClr val="bg1"/>
              </a:solidFill>
            </a:endParaRPr>
          </a:p>
          <a:p>
            <a:r>
              <a:rPr lang="en-US" sz="1100" dirty="0">
                <a:solidFill>
                  <a:schemeClr val="bg1"/>
                </a:solidFill>
              </a:rPr>
              <a:t>*Associated with doubling external funding, Chi-squared test, </a:t>
            </a:r>
            <a:r>
              <a:rPr lang="en-US" sz="1100" i="1" dirty="0">
                <a:solidFill>
                  <a:schemeClr val="bg1"/>
                </a:solidFill>
              </a:rPr>
              <a:t>P&lt;.001  </a:t>
            </a:r>
          </a:p>
        </p:txBody>
      </p:sp>
      <p:sp>
        <p:nvSpPr>
          <p:cNvPr id="3" name="TextBox 2">
            <a:extLst>
              <a:ext uri="{FF2B5EF4-FFF2-40B4-BE49-F238E27FC236}">
                <a16:creationId xmlns:a16="http://schemas.microsoft.com/office/drawing/2014/main" id="{C7755722-1B0E-BFE6-8ADC-E621D0FA156E}"/>
              </a:ext>
            </a:extLst>
          </p:cNvPr>
          <p:cNvSpPr txBox="1"/>
          <p:nvPr/>
        </p:nvSpPr>
        <p:spPr>
          <a:xfrm>
            <a:off x="95871" y="6536063"/>
            <a:ext cx="8506327" cy="276999"/>
          </a:xfrm>
          <a:prstGeom prst="rect">
            <a:avLst/>
          </a:prstGeom>
          <a:noFill/>
        </p:spPr>
        <p:txBody>
          <a:bodyPr wrap="square" rtlCol="0">
            <a:spAutoFit/>
          </a:bodyPr>
          <a:lstStyle/>
          <a:p>
            <a:r>
              <a:rPr lang="en-US" sz="1200" dirty="0"/>
              <a:t>*not including SNAP-Ed and EFNEP funding</a:t>
            </a:r>
          </a:p>
        </p:txBody>
      </p:sp>
    </p:spTree>
    <p:extLst>
      <p:ext uri="{BB962C8B-B14F-4D97-AF65-F5344CB8AC3E}">
        <p14:creationId xmlns:p14="http://schemas.microsoft.com/office/powerpoint/2010/main" val="243762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F354B-4AC8-1844-296B-0B3D52377883}"/>
              </a:ext>
            </a:extLst>
          </p:cNvPr>
          <p:cNvSpPr>
            <a:spLocks noGrp="1"/>
          </p:cNvSpPr>
          <p:nvPr>
            <p:ph type="body" sz="quarter" idx="27"/>
          </p:nvPr>
        </p:nvSpPr>
        <p:spPr>
          <a:xfrm>
            <a:off x="3396344" y="508260"/>
            <a:ext cx="6650907" cy="761174"/>
          </a:xfrm>
        </p:spPr>
        <p:txBody>
          <a:bodyPr/>
          <a:lstStyle/>
          <a:p>
            <a:r>
              <a:rPr lang="en-US" sz="3200" b="0" dirty="0"/>
              <a:t>Key findings from this section</a:t>
            </a:r>
          </a:p>
        </p:txBody>
      </p:sp>
      <p:sp>
        <p:nvSpPr>
          <p:cNvPr id="4" name="Text Placeholder 3">
            <a:extLst>
              <a:ext uri="{FF2B5EF4-FFF2-40B4-BE49-F238E27FC236}">
                <a16:creationId xmlns:a16="http://schemas.microsoft.com/office/drawing/2014/main" id="{0ECA5067-1B7F-0A0E-17DF-D84BB74E1EB9}"/>
              </a:ext>
            </a:extLst>
          </p:cNvPr>
          <p:cNvSpPr>
            <a:spLocks noGrp="1"/>
          </p:cNvSpPr>
          <p:nvPr>
            <p:ph type="body" sz="quarter" idx="20"/>
          </p:nvPr>
        </p:nvSpPr>
        <p:spPr>
          <a:xfrm>
            <a:off x="3396344" y="1406241"/>
            <a:ext cx="8510649" cy="4305789"/>
          </a:xfrm>
        </p:spPr>
        <p:txBody>
          <a:bodyPr numCol="1">
            <a:normAutofit/>
          </a:bodyPr>
          <a:lstStyle/>
          <a:p>
            <a:pPr marL="171450" indent="-171450">
              <a:buFont typeface="Arial" panose="020B0604020202020204" pitchFamily="34" charset="0"/>
              <a:buChar char="•"/>
            </a:pPr>
            <a:r>
              <a:rPr lang="en-US" sz="2200" dirty="0">
                <a:latin typeface="+mn-lt"/>
              </a:rPr>
              <a:t>The total estimated amount of </a:t>
            </a:r>
            <a:r>
              <a:rPr lang="en-US" sz="2200" b="1" dirty="0">
                <a:latin typeface="+mn-lt"/>
              </a:rPr>
              <a:t>external funding reported was about $140 million (n=38 LGUs) in 2023</a:t>
            </a:r>
            <a:r>
              <a:rPr lang="en-US" sz="2200" dirty="0">
                <a:latin typeface="+mn-lt"/>
              </a:rPr>
              <a:t>. The distribution of external funding estimates by LGU was large with the highest number within the $1 - $3 million range. </a:t>
            </a:r>
          </a:p>
          <a:p>
            <a:pPr marL="171450" indent="-171450">
              <a:buFont typeface="Arial" panose="020B0604020202020204" pitchFamily="34" charset="0"/>
              <a:buChar char="•"/>
            </a:pPr>
            <a:r>
              <a:rPr lang="en-US" sz="2200" dirty="0">
                <a:latin typeface="+mn-lt"/>
              </a:rPr>
              <a:t>Most LGUs (82%, 41/50 LGUs) </a:t>
            </a:r>
            <a:r>
              <a:rPr lang="en-US" sz="2200" b="1" dirty="0">
                <a:latin typeface="+mn-lt"/>
              </a:rPr>
              <a:t>increased external funding for health </a:t>
            </a:r>
            <a:r>
              <a:rPr lang="en-US" sz="2200" dirty="0">
                <a:latin typeface="+mn-lt"/>
              </a:rPr>
              <a:t>over the last 5 years, while less than half increased internal funding. Almost all LGUs that increased internal funding also increased external funding suggesting </a:t>
            </a:r>
            <a:r>
              <a:rPr lang="en-US" sz="2200" b="1" dirty="0">
                <a:latin typeface="+mn-lt"/>
              </a:rPr>
              <a:t>more funding can lead to more funding</a:t>
            </a:r>
            <a:r>
              <a:rPr lang="en-US" sz="2200" dirty="0">
                <a:latin typeface="+mn-lt"/>
              </a:rPr>
              <a:t>.</a:t>
            </a:r>
          </a:p>
          <a:p>
            <a:pPr marL="171450" indent="-171450">
              <a:buFont typeface="Arial" panose="020B0604020202020204" pitchFamily="34" charset="0"/>
              <a:buChar char="•"/>
            </a:pPr>
            <a:r>
              <a:rPr lang="en-US" sz="2200" dirty="0">
                <a:latin typeface="+mn-lt"/>
              </a:rPr>
              <a:t>High Obesity Program (HOP) funding, concentrated in the Southern and North Central regions, was </a:t>
            </a:r>
            <a:r>
              <a:rPr lang="en-US" sz="2200" b="1" dirty="0">
                <a:latin typeface="+mn-lt"/>
              </a:rPr>
              <a:t>associated with increased external funding focused on health.</a:t>
            </a:r>
          </a:p>
        </p:txBody>
      </p:sp>
      <p:sp>
        <p:nvSpPr>
          <p:cNvPr id="5" name="TextBox 4">
            <a:extLst>
              <a:ext uri="{FF2B5EF4-FFF2-40B4-BE49-F238E27FC236}">
                <a16:creationId xmlns:a16="http://schemas.microsoft.com/office/drawing/2014/main" id="{7909B6A6-0EC9-7545-0ED9-0BEC48023B1F}"/>
              </a:ext>
            </a:extLst>
          </p:cNvPr>
          <p:cNvSpPr txBox="1"/>
          <p:nvPr/>
        </p:nvSpPr>
        <p:spPr>
          <a:xfrm>
            <a:off x="285007" y="1637569"/>
            <a:ext cx="2731324" cy="2308324"/>
          </a:xfrm>
          <a:prstGeom prst="rect">
            <a:avLst/>
          </a:prstGeom>
          <a:noFill/>
        </p:spPr>
        <p:txBody>
          <a:bodyPr wrap="square" rtlCol="0">
            <a:spAutoFit/>
          </a:bodyPr>
          <a:lstStyle/>
          <a:p>
            <a:r>
              <a:rPr lang="en-US" sz="3600" b="1" dirty="0">
                <a:solidFill>
                  <a:schemeClr val="bg1"/>
                </a:solidFill>
              </a:rPr>
              <a:t>Funding for health and well-being work</a:t>
            </a:r>
          </a:p>
        </p:txBody>
      </p:sp>
    </p:spTree>
    <p:extLst>
      <p:ext uri="{BB962C8B-B14F-4D97-AF65-F5344CB8AC3E}">
        <p14:creationId xmlns:p14="http://schemas.microsoft.com/office/powerpoint/2010/main" val="12980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6561B79B-E282-A21C-C9A7-AA10FFD6CF41}"/>
              </a:ext>
            </a:extLst>
          </p:cNvPr>
          <p:cNvGraphicFramePr>
            <a:graphicFrameLocks/>
          </p:cNvGraphicFramePr>
          <p:nvPr>
            <p:extLst>
              <p:ext uri="{D42A27DB-BD31-4B8C-83A1-F6EECF244321}">
                <p14:modId xmlns:p14="http://schemas.microsoft.com/office/powerpoint/2010/main" val="3581921772"/>
              </p:ext>
            </p:extLst>
          </p:nvPr>
        </p:nvGraphicFramePr>
        <p:xfrm>
          <a:off x="647274" y="2371102"/>
          <a:ext cx="8925297" cy="411268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Health and well-being leadership and staffing</a:t>
            </a:r>
          </a:p>
        </p:txBody>
      </p:sp>
      <p:grpSp>
        <p:nvGrpSpPr>
          <p:cNvPr id="12" name="Group 11">
            <a:extLst>
              <a:ext uri="{FF2B5EF4-FFF2-40B4-BE49-F238E27FC236}">
                <a16:creationId xmlns:a16="http://schemas.microsoft.com/office/drawing/2014/main" id="{168EB8C5-8EDD-5608-B329-C42D57305E33}"/>
              </a:ext>
            </a:extLst>
          </p:cNvPr>
          <p:cNvGrpSpPr/>
          <p:nvPr/>
        </p:nvGrpSpPr>
        <p:grpSpPr>
          <a:xfrm>
            <a:off x="9436363" y="6349900"/>
            <a:ext cx="2477522" cy="508100"/>
            <a:chOff x="3336149" y="6164211"/>
            <a:chExt cx="2477522" cy="508100"/>
          </a:xfrm>
        </p:grpSpPr>
        <p:pic>
          <p:nvPicPr>
            <p:cNvPr id="14" name="Picture 13" descr="A picture containing text, clipart&#10;&#10;Description automatically generated">
              <a:extLst>
                <a:ext uri="{FF2B5EF4-FFF2-40B4-BE49-F238E27FC236}">
                  <a16:creationId xmlns:a16="http://schemas.microsoft.com/office/drawing/2014/main" id="{48C390A9-000D-20A5-D71C-D4E7B9100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6" name="Content Placeholder 4">
              <a:extLst>
                <a:ext uri="{FF2B5EF4-FFF2-40B4-BE49-F238E27FC236}">
                  <a16:creationId xmlns:a16="http://schemas.microsoft.com/office/drawing/2014/main" id="{C06727BB-9F59-77A5-57B7-CD5AE9D301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3" name="TextBox 2">
            <a:extLst>
              <a:ext uri="{FF2B5EF4-FFF2-40B4-BE49-F238E27FC236}">
                <a16:creationId xmlns:a16="http://schemas.microsoft.com/office/drawing/2014/main" id="{A05B0893-29C2-5B32-9A00-E80FA5D02697}"/>
              </a:ext>
            </a:extLst>
          </p:cNvPr>
          <p:cNvSpPr txBox="1"/>
          <p:nvPr/>
        </p:nvSpPr>
        <p:spPr>
          <a:xfrm>
            <a:off x="760224" y="1178694"/>
            <a:ext cx="10876605" cy="1200329"/>
          </a:xfrm>
          <a:prstGeom prst="rect">
            <a:avLst/>
          </a:prstGeom>
          <a:noFill/>
        </p:spPr>
        <p:txBody>
          <a:bodyPr wrap="square" rtlCol="0">
            <a:spAutoFit/>
          </a:bodyPr>
          <a:lstStyle/>
          <a:p>
            <a:r>
              <a:rPr lang="en-US" b="1" dirty="0"/>
              <a:t>Summary:  </a:t>
            </a:r>
            <a:r>
              <a:rPr lang="en-US" sz="1800" dirty="0">
                <a:latin typeface="+mn-lt"/>
              </a:rPr>
              <a:t>Leadership for health and well-being work was most frequently described as part of the Family and Consumer Sciences program area. </a:t>
            </a:r>
            <a:r>
              <a:rPr lang="en-US" b="1" dirty="0">
                <a:solidFill>
                  <a:schemeClr val="accent2">
                    <a:lumMod val="75000"/>
                  </a:schemeClr>
                </a:solidFill>
              </a:rPr>
              <a:t>21/51 LGUs (41%) changed their leadership structure in the last 5 years.</a:t>
            </a:r>
          </a:p>
          <a:p>
            <a:r>
              <a:rPr lang="en-US" sz="1800" dirty="0">
                <a:latin typeface="+mn-lt"/>
              </a:rPr>
              <a:t>The presence of a dedicated unit/center leading health and well-being work was associated with increased internal funding for health.</a:t>
            </a:r>
            <a:r>
              <a:rPr lang="en-US" sz="1800" baseline="30000" dirty="0">
                <a:latin typeface="+mn-lt"/>
              </a:rPr>
              <a:t>^</a:t>
            </a:r>
          </a:p>
        </p:txBody>
      </p:sp>
      <p:cxnSp>
        <p:nvCxnSpPr>
          <p:cNvPr id="13" name="Straight Arrow Connector 12">
            <a:extLst>
              <a:ext uri="{FF2B5EF4-FFF2-40B4-BE49-F238E27FC236}">
                <a16:creationId xmlns:a16="http://schemas.microsoft.com/office/drawing/2014/main" id="{6B7D2098-A81A-9446-F416-D485BD7C6F1E}"/>
              </a:ext>
            </a:extLst>
          </p:cNvPr>
          <p:cNvCxnSpPr>
            <a:cxnSpLocks/>
          </p:cNvCxnSpPr>
          <p:nvPr/>
        </p:nvCxnSpPr>
        <p:spPr>
          <a:xfrm>
            <a:off x="6911868" y="3794078"/>
            <a:ext cx="9283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87BEDF3-5037-C94B-9262-CFC9933B7665}"/>
              </a:ext>
            </a:extLst>
          </p:cNvPr>
          <p:cNvSpPr txBox="1"/>
          <p:nvPr/>
        </p:nvSpPr>
        <p:spPr>
          <a:xfrm>
            <a:off x="7840220" y="3666153"/>
            <a:ext cx="5014822" cy="1600438"/>
          </a:xfrm>
          <a:prstGeom prst="rect">
            <a:avLst/>
          </a:prstGeom>
          <a:noFill/>
        </p:spPr>
        <p:txBody>
          <a:bodyPr wrap="square" rtlCol="0">
            <a:spAutoFit/>
          </a:bodyPr>
          <a:lstStyle/>
          <a:p>
            <a:r>
              <a:rPr lang="en-US" sz="1400" b="1" dirty="0">
                <a:solidFill>
                  <a:schemeClr val="accent1">
                    <a:lumMod val="75000"/>
                  </a:schemeClr>
                </a:solidFill>
              </a:rPr>
              <a:t>Examples of dedicated units/programs</a:t>
            </a:r>
            <a:r>
              <a:rPr lang="en-US" sz="1400" dirty="0">
                <a:solidFill>
                  <a:schemeClr val="accent1">
                    <a:lumMod val="75000"/>
                  </a:schemeClr>
                </a:solidFill>
              </a:rPr>
              <a:t>: </a:t>
            </a:r>
          </a:p>
          <a:p>
            <a:r>
              <a:rPr lang="en-US" sz="1400" dirty="0">
                <a:solidFill>
                  <a:schemeClr val="accent1">
                    <a:lumMod val="75000"/>
                  </a:schemeClr>
                </a:solidFill>
              </a:rPr>
              <a:t>Family &amp; Community Wellness</a:t>
            </a:r>
          </a:p>
          <a:p>
            <a:r>
              <a:rPr lang="en-US" sz="1400" dirty="0">
                <a:solidFill>
                  <a:schemeClr val="accent1">
                    <a:lumMod val="75000"/>
                  </a:schemeClr>
                </a:solidFill>
              </a:rPr>
              <a:t>Integrated Health Disparities</a:t>
            </a:r>
          </a:p>
          <a:p>
            <a:r>
              <a:rPr lang="en-US" sz="1400" dirty="0">
                <a:solidFill>
                  <a:schemeClr val="accent1">
                    <a:lumMod val="75000"/>
                  </a:schemeClr>
                </a:solidFill>
              </a:rPr>
              <a:t>Health &amp; Well-Being Institute</a:t>
            </a:r>
          </a:p>
          <a:p>
            <a:r>
              <a:rPr lang="en-US" sz="1400" dirty="0">
                <a:solidFill>
                  <a:schemeClr val="accent1">
                    <a:lumMod val="75000"/>
                  </a:schemeClr>
                </a:solidFill>
              </a:rPr>
              <a:t>Family, Health &amp; Well-being</a:t>
            </a:r>
          </a:p>
          <a:p>
            <a:r>
              <a:rPr lang="en-US" sz="1400" dirty="0">
                <a:solidFill>
                  <a:schemeClr val="accent1">
                    <a:lumMod val="75000"/>
                  </a:schemeClr>
                </a:solidFill>
              </a:rPr>
              <a:t>Human Sciences Program</a:t>
            </a:r>
          </a:p>
          <a:p>
            <a:endParaRPr lang="en-US" sz="1400" dirty="0">
              <a:solidFill>
                <a:schemeClr val="accent6">
                  <a:lumMod val="75000"/>
                </a:schemeClr>
              </a:solidFill>
            </a:endParaRPr>
          </a:p>
        </p:txBody>
      </p:sp>
      <p:sp>
        <p:nvSpPr>
          <p:cNvPr id="6" name="TextBox 5">
            <a:extLst>
              <a:ext uri="{FF2B5EF4-FFF2-40B4-BE49-F238E27FC236}">
                <a16:creationId xmlns:a16="http://schemas.microsoft.com/office/drawing/2014/main" id="{67EFDE73-867D-3639-26A8-733D1A6FA1DB}"/>
              </a:ext>
            </a:extLst>
          </p:cNvPr>
          <p:cNvSpPr txBox="1"/>
          <p:nvPr/>
        </p:nvSpPr>
        <p:spPr>
          <a:xfrm>
            <a:off x="3156380" y="2380106"/>
            <a:ext cx="7191251" cy="369332"/>
          </a:xfrm>
          <a:prstGeom prst="rect">
            <a:avLst/>
          </a:prstGeom>
          <a:noFill/>
        </p:spPr>
        <p:txBody>
          <a:bodyPr wrap="square">
            <a:spAutoFit/>
          </a:bodyPr>
          <a:lstStyle/>
          <a:p>
            <a:r>
              <a:rPr lang="en-US" sz="1800" b="1" dirty="0">
                <a:latin typeface="Segoe UI" panose="020B0502040204020203" pitchFamily="34" charset="0"/>
                <a:cs typeface="Segoe UI" panose="020B0502040204020203" pitchFamily="34" charset="0"/>
              </a:rPr>
              <a:t>Leadership structure for health and well-being work (n=50 LGUs)</a:t>
            </a:r>
          </a:p>
        </p:txBody>
      </p:sp>
      <p:sp>
        <p:nvSpPr>
          <p:cNvPr id="5" name="TextBox 4">
            <a:extLst>
              <a:ext uri="{FF2B5EF4-FFF2-40B4-BE49-F238E27FC236}">
                <a16:creationId xmlns:a16="http://schemas.microsoft.com/office/drawing/2014/main" id="{C8EAAE7F-2615-D226-1FD8-FFD0263DDFCD}"/>
              </a:ext>
            </a:extLst>
          </p:cNvPr>
          <p:cNvSpPr txBox="1"/>
          <p:nvPr/>
        </p:nvSpPr>
        <p:spPr>
          <a:xfrm>
            <a:off x="77698" y="6420717"/>
            <a:ext cx="9213544" cy="415498"/>
          </a:xfrm>
          <a:prstGeom prst="rect">
            <a:avLst/>
          </a:prstGeom>
          <a:noFill/>
        </p:spPr>
        <p:txBody>
          <a:bodyPr wrap="square" rtlCol="0">
            <a:spAutoFit/>
          </a:bodyPr>
          <a:lstStyle/>
          <a:p>
            <a:r>
              <a:rPr lang="en-US" sz="1050" i="1" dirty="0">
                <a:effectLst/>
                <a:latin typeface="Calibri" panose="020F0502020204030204" pitchFamily="34" charset="0"/>
                <a:ea typeface="Calibri" panose="020F0502020204030204" pitchFamily="34" charset="0"/>
                <a:cs typeface="Times New Roman" panose="02020603050405020304" pitchFamily="18" charset="0"/>
              </a:rPr>
              <a:t>^</a:t>
            </a:r>
            <a:r>
              <a:rPr lang="en-US" sz="1050" i="1" dirty="0">
                <a:latin typeface="Calibri" panose="020F0502020204030204" pitchFamily="34" charset="0"/>
                <a:cs typeface="Times New Roman" panose="02020603050405020304" pitchFamily="18" charset="0"/>
              </a:rPr>
              <a:t>Chi-squared test of independence, p&lt;0.02 </a:t>
            </a:r>
          </a:p>
          <a:p>
            <a:r>
              <a:rPr lang="en-US" sz="1050" i="1" dirty="0">
                <a:effectLst/>
                <a:latin typeface="Calibri" panose="020F0502020204030204" pitchFamily="34" charset="0"/>
                <a:ea typeface="Calibri" panose="020F0502020204030204" pitchFamily="34" charset="0"/>
                <a:cs typeface="Times New Roman" panose="02020603050405020304" pitchFamily="18" charset="0"/>
              </a:rPr>
              <a:t>* Other included being at the beginning stages; having too few health and well-being staff; 2+ programs leading the work; or the work under a program other than FCS</a:t>
            </a:r>
            <a:endParaRPr lang="en-US" sz="1050" dirty="0"/>
          </a:p>
        </p:txBody>
      </p:sp>
    </p:spTree>
    <p:extLst>
      <p:ext uri="{BB962C8B-B14F-4D97-AF65-F5344CB8AC3E}">
        <p14:creationId xmlns:p14="http://schemas.microsoft.com/office/powerpoint/2010/main" val="80238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25FD77A-BB62-E59F-0E99-659465978620}"/>
              </a:ext>
            </a:extLst>
          </p:cNvPr>
          <p:cNvGraphicFramePr/>
          <p:nvPr>
            <p:extLst>
              <p:ext uri="{D42A27DB-BD31-4B8C-83A1-F6EECF244321}">
                <p14:modId xmlns:p14="http://schemas.microsoft.com/office/powerpoint/2010/main" val="176096015"/>
              </p:ext>
            </p:extLst>
          </p:nvPr>
        </p:nvGraphicFramePr>
        <p:xfrm>
          <a:off x="687255" y="2426192"/>
          <a:ext cx="7941856" cy="40633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Health and well-being leadership and staffing</a:t>
            </a:r>
          </a:p>
        </p:txBody>
      </p:sp>
      <p:sp>
        <p:nvSpPr>
          <p:cNvPr id="3" name="TextBox 2">
            <a:extLst>
              <a:ext uri="{FF2B5EF4-FFF2-40B4-BE49-F238E27FC236}">
                <a16:creationId xmlns:a16="http://schemas.microsoft.com/office/drawing/2014/main" id="{35B5D6E4-4FAB-8793-80A4-210ACC3E050E}"/>
              </a:ext>
            </a:extLst>
          </p:cNvPr>
          <p:cNvSpPr txBox="1"/>
          <p:nvPr/>
        </p:nvSpPr>
        <p:spPr>
          <a:xfrm>
            <a:off x="687255" y="1230879"/>
            <a:ext cx="10683577" cy="1200329"/>
          </a:xfrm>
          <a:prstGeom prst="rect">
            <a:avLst/>
          </a:prstGeom>
          <a:noFill/>
        </p:spPr>
        <p:txBody>
          <a:bodyPr wrap="square" rtlCol="0">
            <a:spAutoFit/>
          </a:bodyPr>
          <a:lstStyle/>
          <a:p>
            <a:r>
              <a:rPr lang="en-US" b="1" dirty="0"/>
              <a:t>Summary</a:t>
            </a:r>
            <a:r>
              <a:rPr lang="en-US" dirty="0"/>
              <a:t>: </a:t>
            </a:r>
            <a:r>
              <a:rPr lang="en-US" sz="1800" dirty="0">
                <a:latin typeface="+mn-lt"/>
              </a:rPr>
              <a:t>LGUs estimated they currently have about </a:t>
            </a:r>
            <a:r>
              <a:rPr lang="en-US" sz="1800" b="1" dirty="0">
                <a:solidFill>
                  <a:schemeClr val="accent2">
                    <a:lumMod val="75000"/>
                  </a:schemeClr>
                </a:solidFill>
                <a:latin typeface="+mn-lt"/>
              </a:rPr>
              <a:t>960 dedicated (100% FTE) health and well-being positions</a:t>
            </a:r>
            <a:r>
              <a:rPr lang="en-US" sz="1800" b="1" dirty="0">
                <a:solidFill>
                  <a:schemeClr val="accent2"/>
                </a:solidFill>
                <a:latin typeface="+mn-lt"/>
              </a:rPr>
              <a:t> </a:t>
            </a:r>
            <a:r>
              <a:rPr lang="en-US" sz="1800" dirty="0">
                <a:latin typeface="+mn-lt"/>
              </a:rPr>
              <a:t>with half of LGUs indicating these positions make up 1-10% of their workforce. Health-related state-level positions increased the most while LGUs reported the least amount of change in district/regional positions.</a:t>
            </a:r>
          </a:p>
          <a:p>
            <a:endParaRPr lang="en-US" dirty="0"/>
          </a:p>
        </p:txBody>
      </p:sp>
      <p:sp>
        <p:nvSpPr>
          <p:cNvPr id="6" name="TextBox 5">
            <a:extLst>
              <a:ext uri="{FF2B5EF4-FFF2-40B4-BE49-F238E27FC236}">
                <a16:creationId xmlns:a16="http://schemas.microsoft.com/office/drawing/2014/main" id="{B2EF4B38-9675-8F77-8CCA-8D720629F8A0}"/>
              </a:ext>
            </a:extLst>
          </p:cNvPr>
          <p:cNvSpPr txBox="1"/>
          <p:nvPr/>
        </p:nvSpPr>
        <p:spPr>
          <a:xfrm>
            <a:off x="1477515" y="2474945"/>
            <a:ext cx="6233347" cy="369332"/>
          </a:xfrm>
          <a:prstGeom prst="rect">
            <a:avLst/>
          </a:prstGeom>
          <a:noFill/>
        </p:spPr>
        <p:txBody>
          <a:bodyPr wrap="square">
            <a:spAutoFit/>
          </a:bodyPr>
          <a:lstStyle/>
          <a:p>
            <a:r>
              <a:rPr lang="en-US" b="1" dirty="0"/>
              <a:t>Changes to health-related staff in the last 5 years* (2018-2023)</a:t>
            </a:r>
          </a:p>
        </p:txBody>
      </p:sp>
      <p:sp>
        <p:nvSpPr>
          <p:cNvPr id="7" name="TextBox 6">
            <a:extLst>
              <a:ext uri="{FF2B5EF4-FFF2-40B4-BE49-F238E27FC236}">
                <a16:creationId xmlns:a16="http://schemas.microsoft.com/office/drawing/2014/main" id="{D420EE40-6DBD-B9FE-505D-4361B91382B7}"/>
              </a:ext>
            </a:extLst>
          </p:cNvPr>
          <p:cNvSpPr txBox="1"/>
          <p:nvPr/>
        </p:nvSpPr>
        <p:spPr>
          <a:xfrm>
            <a:off x="147885" y="6489567"/>
            <a:ext cx="8506327" cy="276999"/>
          </a:xfrm>
          <a:prstGeom prst="rect">
            <a:avLst/>
          </a:prstGeom>
          <a:noFill/>
        </p:spPr>
        <p:txBody>
          <a:bodyPr wrap="square" rtlCol="0">
            <a:spAutoFit/>
          </a:bodyPr>
          <a:lstStyle/>
          <a:p>
            <a:r>
              <a:rPr lang="en-US" sz="1200" dirty="0"/>
              <a:t>*not including SNAP-Ed and EFNEP staff</a:t>
            </a:r>
          </a:p>
        </p:txBody>
      </p:sp>
      <p:sp>
        <p:nvSpPr>
          <p:cNvPr id="13" name="Text Box 3">
            <a:extLst>
              <a:ext uri="{FF2B5EF4-FFF2-40B4-BE49-F238E27FC236}">
                <a16:creationId xmlns:a16="http://schemas.microsoft.com/office/drawing/2014/main" id="{4DF1D2AB-C3C0-00E9-7505-17333307778C}"/>
              </a:ext>
            </a:extLst>
          </p:cNvPr>
          <p:cNvSpPr txBox="1">
            <a:spLocks/>
          </p:cNvSpPr>
          <p:nvPr/>
        </p:nvSpPr>
        <p:spPr bwMode="auto">
          <a:xfrm>
            <a:off x="8934047" y="3221415"/>
            <a:ext cx="2953154" cy="2049973"/>
          </a:xfrm>
          <a:prstGeom prst="rect">
            <a:avLst/>
          </a:prstGeom>
          <a:solidFill>
            <a:srgbClr val="5B9BD5"/>
          </a:solidFill>
          <a:ln>
            <a:noFill/>
          </a:ln>
        </p:spPr>
        <p:txBody>
          <a:bodyPr rot="0" vert="horz" wrap="square" lIns="91440" tIns="91440" rIns="91440" bIns="91440" anchor="t" anchorCtr="0" upright="1">
            <a:noAutofit/>
          </a:bodyPr>
          <a:lstStyle/>
          <a:p>
            <a:pPr marR="0">
              <a:lnSpc>
                <a:spcPct val="107000"/>
              </a:lnSpc>
              <a:spcBef>
                <a:spcPts val="0"/>
              </a:spcBef>
              <a:spcAft>
                <a:spcPts val="0"/>
              </a:spcAft>
            </a:pPr>
            <a:r>
              <a:rPr lang="en-US" sz="14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Ways LGUs increased interns and practicum students: </a:t>
            </a:r>
          </a:p>
          <a:p>
            <a:pPr marL="285750" marR="0" indent="-285750">
              <a:lnSpc>
                <a:spcPct val="107000"/>
              </a:lnSpc>
              <a:spcBef>
                <a:spcPts val="0"/>
              </a:spcBef>
              <a:spcAft>
                <a:spcPts val="0"/>
              </a:spcAft>
              <a:buFont typeface="Arial" panose="020B0604020202020204" pitchFamily="34" charset="0"/>
              <a:buChar char="•"/>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Increased collaboration with their public health program (MPH and BSPH).</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Federal HRSA grants that fund full scholarships for students who select internships with Extension.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C8BBDBD7-B297-34AA-EC0A-F05A937332D6}"/>
              </a:ext>
            </a:extLst>
          </p:cNvPr>
          <p:cNvCxnSpPr>
            <a:cxnSpLocks/>
          </p:cNvCxnSpPr>
          <p:nvPr/>
        </p:nvCxnSpPr>
        <p:spPr>
          <a:xfrm flipV="1">
            <a:off x="5034579" y="3630724"/>
            <a:ext cx="3775934" cy="1866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5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98870"/>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280476" y="321444"/>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Health and well-being leadership and staffing</a:t>
            </a:r>
          </a:p>
        </p:txBody>
      </p:sp>
      <p:sp>
        <p:nvSpPr>
          <p:cNvPr id="3" name="TextBox 2">
            <a:extLst>
              <a:ext uri="{FF2B5EF4-FFF2-40B4-BE49-F238E27FC236}">
                <a16:creationId xmlns:a16="http://schemas.microsoft.com/office/drawing/2014/main" id="{7E70C596-FC0A-E464-9388-7AEF9DB75404}"/>
              </a:ext>
            </a:extLst>
          </p:cNvPr>
          <p:cNvSpPr txBox="1"/>
          <p:nvPr/>
        </p:nvSpPr>
        <p:spPr>
          <a:xfrm>
            <a:off x="388632" y="868617"/>
            <a:ext cx="11113557" cy="646331"/>
          </a:xfrm>
          <a:prstGeom prst="rect">
            <a:avLst/>
          </a:prstGeom>
          <a:noFill/>
        </p:spPr>
        <p:txBody>
          <a:bodyPr wrap="square" rtlCol="0">
            <a:spAutoFit/>
          </a:bodyPr>
          <a:lstStyle/>
          <a:p>
            <a:r>
              <a:rPr lang="en-US" b="1" dirty="0"/>
              <a:t>Summary: </a:t>
            </a:r>
            <a:r>
              <a:rPr lang="en-US" dirty="0"/>
              <a:t>LGUs indicated equitable hiring practices currently are or are emerging as a priority and play a key part in integrating health equity as a core system value. </a:t>
            </a:r>
          </a:p>
        </p:txBody>
      </p:sp>
      <p:sp>
        <p:nvSpPr>
          <p:cNvPr id="4" name="Left Brace 3">
            <a:extLst>
              <a:ext uri="{FF2B5EF4-FFF2-40B4-BE49-F238E27FC236}">
                <a16:creationId xmlns:a16="http://schemas.microsoft.com/office/drawing/2014/main" id="{D05EF0ED-5D9F-BE3F-E18E-1887E76E7C3E}"/>
              </a:ext>
            </a:extLst>
          </p:cNvPr>
          <p:cNvSpPr/>
          <p:nvPr/>
        </p:nvSpPr>
        <p:spPr>
          <a:xfrm>
            <a:off x="101187" y="1945531"/>
            <a:ext cx="358577" cy="1483470"/>
          </a:xfrm>
          <a:prstGeom prst="lef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60F0B19C-5078-4286-1573-BC2D391E683F}"/>
              </a:ext>
            </a:extLst>
          </p:cNvPr>
          <p:cNvSpPr/>
          <p:nvPr/>
        </p:nvSpPr>
        <p:spPr>
          <a:xfrm>
            <a:off x="143203" y="3510087"/>
            <a:ext cx="316561" cy="1878524"/>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3CABF9F3-04AE-D246-5F69-6FCEE9899C38}"/>
              </a:ext>
            </a:extLst>
          </p:cNvPr>
          <p:cNvSpPr txBox="1"/>
          <p:nvPr/>
        </p:nvSpPr>
        <p:spPr>
          <a:xfrm>
            <a:off x="200096" y="6435357"/>
            <a:ext cx="11991904" cy="400110"/>
          </a:xfrm>
          <a:prstGeom prst="rect">
            <a:avLst/>
          </a:prstGeom>
          <a:noFill/>
        </p:spPr>
        <p:txBody>
          <a:bodyPr wrap="square" rtlCol="0">
            <a:spAutoFit/>
          </a:bodyPr>
          <a:lstStyle/>
          <a:p>
            <a:r>
              <a:rPr lang="en-US" sz="1000" dirty="0"/>
              <a:t>*Adapted from </a:t>
            </a:r>
            <a:r>
              <a:rPr lang="en-US" sz="1000" dirty="0">
                <a:effectLst/>
                <a:latin typeface="Calibri" panose="020F0502020204030204" pitchFamily="34" charset="0"/>
                <a:ea typeface="Calibri" panose="020F0502020204030204" pitchFamily="34" charset="0"/>
                <a:cs typeface="Times New Roman" panose="02020603050405020304" pitchFamily="18" charset="0"/>
              </a:rPr>
              <a:t>California Department of Public Health. "Baseline Organizational Assessment for Equity Infrastructure.”  </a:t>
            </a: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https://www.cdph.ca.gov/Programs/OHE/Pages/Baseline-Organizational-Assessment-for-Equity-Infrastructure.aspx#</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p>
        </p:txBody>
      </p:sp>
      <p:graphicFrame>
        <p:nvGraphicFramePr>
          <p:cNvPr id="8" name="Chart 7">
            <a:extLst>
              <a:ext uri="{FF2B5EF4-FFF2-40B4-BE49-F238E27FC236}">
                <a16:creationId xmlns:a16="http://schemas.microsoft.com/office/drawing/2014/main" id="{44E58EC4-171A-7983-EE14-946E00D900EA}"/>
              </a:ext>
            </a:extLst>
          </p:cNvPr>
          <p:cNvGraphicFramePr/>
          <p:nvPr>
            <p:extLst>
              <p:ext uri="{D42A27DB-BD31-4B8C-83A1-F6EECF244321}">
                <p14:modId xmlns:p14="http://schemas.microsoft.com/office/powerpoint/2010/main" val="1802770634"/>
              </p:ext>
            </p:extLst>
          </p:nvPr>
        </p:nvGraphicFramePr>
        <p:xfrm>
          <a:off x="304800" y="1417470"/>
          <a:ext cx="11514611" cy="532969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12855BF-079E-69F1-7A71-A7C6390AE1BE}"/>
              </a:ext>
            </a:extLst>
          </p:cNvPr>
          <p:cNvSpPr txBox="1"/>
          <p:nvPr/>
        </p:nvSpPr>
        <p:spPr>
          <a:xfrm>
            <a:off x="3048000" y="1550951"/>
            <a:ext cx="6097978" cy="369332"/>
          </a:xfrm>
          <a:prstGeom prst="rect">
            <a:avLst/>
          </a:prstGeom>
          <a:noFill/>
        </p:spPr>
        <p:txBody>
          <a:bodyPr wrap="square">
            <a:spAutoFit/>
          </a:bodyPr>
          <a:lstStyle/>
          <a:p>
            <a:r>
              <a:rPr lang="en-US" sz="1800" b="1" dirty="0">
                <a:latin typeface="Segoe UI" panose="020B0502040204020203" pitchFamily="34" charset="0"/>
                <a:cs typeface="Segoe UI" panose="020B0502040204020203" pitchFamily="34" charset="0"/>
              </a:rPr>
              <a:t>Priority level ratings for 7 equitable hiring practices*</a:t>
            </a:r>
          </a:p>
        </p:txBody>
      </p:sp>
    </p:spTree>
    <p:extLst>
      <p:ext uri="{BB962C8B-B14F-4D97-AF65-F5344CB8AC3E}">
        <p14:creationId xmlns:p14="http://schemas.microsoft.com/office/powerpoint/2010/main" val="324332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F354B-4AC8-1844-296B-0B3D52377883}"/>
              </a:ext>
            </a:extLst>
          </p:cNvPr>
          <p:cNvSpPr>
            <a:spLocks noGrp="1"/>
          </p:cNvSpPr>
          <p:nvPr>
            <p:ph type="body" sz="quarter" idx="27"/>
          </p:nvPr>
        </p:nvSpPr>
        <p:spPr/>
        <p:txBody>
          <a:bodyPr/>
          <a:lstStyle/>
          <a:p>
            <a:r>
              <a:rPr lang="en-US" dirty="0"/>
              <a:t>A promising foundation</a:t>
            </a:r>
          </a:p>
        </p:txBody>
      </p:sp>
      <p:sp>
        <p:nvSpPr>
          <p:cNvPr id="4" name="Text Placeholder 3">
            <a:extLst>
              <a:ext uri="{FF2B5EF4-FFF2-40B4-BE49-F238E27FC236}">
                <a16:creationId xmlns:a16="http://schemas.microsoft.com/office/drawing/2014/main" id="{0ECA5067-1B7F-0A0E-17DF-D84BB74E1EB9}"/>
              </a:ext>
            </a:extLst>
          </p:cNvPr>
          <p:cNvSpPr>
            <a:spLocks noGrp="1"/>
          </p:cNvSpPr>
          <p:nvPr>
            <p:ph type="body" sz="quarter" idx="20"/>
          </p:nvPr>
        </p:nvSpPr>
        <p:spPr>
          <a:xfrm>
            <a:off x="5112466" y="1406242"/>
            <a:ext cx="6650907" cy="4790690"/>
          </a:xfrm>
        </p:spPr>
        <p:txBody>
          <a:bodyPr numCol="1">
            <a:normAutofit/>
          </a:bodyPr>
          <a:lstStyle/>
          <a:p>
            <a:r>
              <a:rPr lang="en-US" sz="2400" b="1" dirty="0">
                <a:latin typeface="+mn-lt"/>
              </a:rPr>
              <a:t>Goal of the survey: </a:t>
            </a:r>
            <a:r>
              <a:rPr lang="en-US" sz="2400" dirty="0">
                <a:latin typeface="+mn-lt"/>
              </a:rPr>
              <a:t>Increase our understanding of Cooperative Extension’s health equity and well-being work at the institution level.</a:t>
            </a:r>
          </a:p>
          <a:p>
            <a:r>
              <a:rPr lang="en-US" sz="2400" b="1" dirty="0">
                <a:latin typeface="+mn-lt"/>
              </a:rPr>
              <a:t>More specifically: </a:t>
            </a:r>
            <a:r>
              <a:rPr lang="en-US" sz="2400" dirty="0">
                <a:latin typeface="+mn-lt"/>
              </a:rPr>
              <a:t>How have land-grant institutions grown their capacity to support our expanded role in health over the last five years?</a:t>
            </a:r>
          </a:p>
          <a:p>
            <a:r>
              <a:rPr lang="en-US" sz="2400" b="1" dirty="0">
                <a:latin typeface="+mn-lt"/>
              </a:rPr>
              <a:t>Why five years: </a:t>
            </a:r>
            <a:r>
              <a:rPr lang="en-US" sz="2400" dirty="0">
                <a:latin typeface="+mn-lt"/>
              </a:rPr>
              <a:t>Significant internal and external  investment in building the state and national  infrastructure which supports this work. Contrasts with previous investments in individual communities.</a:t>
            </a:r>
          </a:p>
          <a:p>
            <a:r>
              <a:rPr lang="en-US" sz="2400" b="1" dirty="0">
                <a:latin typeface="+mn-lt"/>
              </a:rPr>
              <a:t>To inform</a:t>
            </a:r>
            <a:r>
              <a:rPr lang="en-US" sz="2400" b="1">
                <a:latin typeface="+mn-lt"/>
              </a:rPr>
              <a:t>: </a:t>
            </a:r>
            <a:r>
              <a:rPr lang="en-US" sz="2400">
                <a:latin typeface="+mn-lt"/>
              </a:rPr>
              <a:t>communication, </a:t>
            </a:r>
            <a:r>
              <a:rPr lang="en-US" sz="2400" dirty="0">
                <a:latin typeface="+mn-lt"/>
              </a:rPr>
              <a:t>grant writing, professional development, and future work.</a:t>
            </a:r>
            <a:endParaRPr lang="en-US" dirty="0"/>
          </a:p>
        </p:txBody>
      </p:sp>
      <p:pic>
        <p:nvPicPr>
          <p:cNvPr id="6" name="Picture 5">
            <a:extLst>
              <a:ext uri="{FF2B5EF4-FFF2-40B4-BE49-F238E27FC236}">
                <a16:creationId xmlns:a16="http://schemas.microsoft.com/office/drawing/2014/main" id="{C1F949DA-3D35-9120-C564-7B0893F3D264}"/>
              </a:ext>
            </a:extLst>
          </p:cNvPr>
          <p:cNvPicPr>
            <a:picLocks noChangeAspect="1"/>
          </p:cNvPicPr>
          <p:nvPr/>
        </p:nvPicPr>
        <p:blipFill>
          <a:blip r:embed="rId3"/>
          <a:stretch>
            <a:fillRect/>
          </a:stretch>
        </p:blipFill>
        <p:spPr>
          <a:xfrm>
            <a:off x="807522" y="524258"/>
            <a:ext cx="3737565" cy="4790691"/>
          </a:xfrm>
          <a:prstGeom prst="rect">
            <a:avLst/>
          </a:prstGeom>
        </p:spPr>
      </p:pic>
      <p:sp>
        <p:nvSpPr>
          <p:cNvPr id="7" name="TextBox 6">
            <a:extLst>
              <a:ext uri="{FF2B5EF4-FFF2-40B4-BE49-F238E27FC236}">
                <a16:creationId xmlns:a16="http://schemas.microsoft.com/office/drawing/2014/main" id="{E0CC2BAB-EE89-78A5-6E8C-E8B19FBF34C1}"/>
              </a:ext>
            </a:extLst>
          </p:cNvPr>
          <p:cNvSpPr txBox="1"/>
          <p:nvPr/>
        </p:nvSpPr>
        <p:spPr>
          <a:xfrm>
            <a:off x="190610" y="6467475"/>
            <a:ext cx="8300247" cy="261610"/>
          </a:xfrm>
          <a:prstGeom prst="rect">
            <a:avLst/>
          </a:prstGeom>
          <a:noFill/>
        </p:spPr>
        <p:txBody>
          <a:bodyPr wrap="square" rtlCol="0">
            <a:spAutoFit/>
          </a:bodyPr>
          <a:lstStyle/>
          <a:p>
            <a:r>
              <a:rPr lang="en-US" sz="1100" dirty="0">
                <a:effectLst/>
                <a:latin typeface="Arial" panose="020B0604020202020204" pitchFamily="34" charset="0"/>
                <a:ea typeface="Calibri" panose="020F0502020204030204" pitchFamily="34" charset="0"/>
                <a:cs typeface="Arial" panose="020B0604020202020204" pitchFamily="34" charset="0"/>
              </a:rPr>
              <a:t>CE National Framework for Health Equity and Well-being available here: </a:t>
            </a:r>
            <a:r>
              <a:rPr lang="en-US" sz="1100" dirty="0">
                <a:effectLst/>
                <a:latin typeface="Arial" panose="020B0604020202020204" pitchFamily="34" charset="0"/>
                <a:ea typeface="Calibri" panose="020F0502020204030204" pitchFamily="34" charset="0"/>
                <a:cs typeface="Arial" panose="020B0604020202020204" pitchFamily="34" charset="0"/>
                <a:hlinkClick r:id="rId4"/>
              </a:rPr>
              <a:t>https://online.flippingbook.com/view/128151037/</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3453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F354B-4AC8-1844-296B-0B3D52377883}"/>
              </a:ext>
            </a:extLst>
          </p:cNvPr>
          <p:cNvSpPr>
            <a:spLocks noGrp="1"/>
          </p:cNvSpPr>
          <p:nvPr>
            <p:ph type="body" sz="quarter" idx="27"/>
          </p:nvPr>
        </p:nvSpPr>
        <p:spPr>
          <a:xfrm>
            <a:off x="3396344" y="508260"/>
            <a:ext cx="6650907" cy="761174"/>
          </a:xfrm>
        </p:spPr>
        <p:txBody>
          <a:bodyPr/>
          <a:lstStyle/>
          <a:p>
            <a:r>
              <a:rPr lang="en-US" sz="3200" b="0" dirty="0"/>
              <a:t>Key findings from this section</a:t>
            </a:r>
          </a:p>
        </p:txBody>
      </p:sp>
      <p:sp>
        <p:nvSpPr>
          <p:cNvPr id="4" name="Text Placeholder 3">
            <a:extLst>
              <a:ext uri="{FF2B5EF4-FFF2-40B4-BE49-F238E27FC236}">
                <a16:creationId xmlns:a16="http://schemas.microsoft.com/office/drawing/2014/main" id="{0ECA5067-1B7F-0A0E-17DF-D84BB74E1EB9}"/>
              </a:ext>
            </a:extLst>
          </p:cNvPr>
          <p:cNvSpPr>
            <a:spLocks noGrp="1"/>
          </p:cNvSpPr>
          <p:nvPr>
            <p:ph type="body" sz="quarter" idx="20"/>
          </p:nvPr>
        </p:nvSpPr>
        <p:spPr>
          <a:xfrm>
            <a:off x="3396344" y="1406241"/>
            <a:ext cx="8510649" cy="4305789"/>
          </a:xfrm>
        </p:spPr>
        <p:txBody>
          <a:bodyPr numCol="1">
            <a:normAutofit/>
          </a:bodyPr>
          <a:lstStyle/>
          <a:p>
            <a:pPr marL="171450" indent="-171450">
              <a:buFont typeface="Arial" panose="020B0604020202020204" pitchFamily="34" charset="0"/>
              <a:buChar char="•"/>
            </a:pPr>
            <a:r>
              <a:rPr lang="en-US" sz="2200" dirty="0">
                <a:latin typeface="+mn-lt"/>
              </a:rPr>
              <a:t>Leadership for health and well-being work was most frequently described as part of the Family and Consumer Sciences program area. The presence of a </a:t>
            </a:r>
            <a:r>
              <a:rPr lang="en-US" sz="2200" b="1" dirty="0">
                <a:latin typeface="+mn-lt"/>
              </a:rPr>
              <a:t>dedicated unit/center leading health and well-being work was associated with increased internal funding </a:t>
            </a:r>
            <a:r>
              <a:rPr lang="en-US" sz="2200" dirty="0">
                <a:latin typeface="+mn-lt"/>
              </a:rPr>
              <a:t>for health.</a:t>
            </a:r>
          </a:p>
          <a:p>
            <a:pPr marL="171450" indent="-171450">
              <a:buFont typeface="Arial" panose="020B0604020202020204" pitchFamily="34" charset="0"/>
              <a:buChar char="•"/>
            </a:pPr>
            <a:r>
              <a:rPr lang="en-US" sz="2200" dirty="0">
                <a:latin typeface="+mn-lt"/>
              </a:rPr>
              <a:t>LGUs estimated they currently have about 960 dedicated (100% FTE) health and well-being positions with half of LGUs indicating these positions make up 1-10% of their workforce. </a:t>
            </a:r>
            <a:r>
              <a:rPr lang="en-US" sz="2200" b="1" dirty="0">
                <a:latin typeface="+mn-lt"/>
              </a:rPr>
              <a:t>Health-related state-level positions increased the most</a:t>
            </a:r>
            <a:r>
              <a:rPr lang="en-US" sz="2200" dirty="0">
                <a:latin typeface="+mn-lt"/>
              </a:rPr>
              <a:t> while LGUs reported the least amount of change in district/regional positions.</a:t>
            </a:r>
          </a:p>
          <a:p>
            <a:pPr marL="171450" indent="-171450">
              <a:buFont typeface="Arial" panose="020B0604020202020204" pitchFamily="34" charset="0"/>
              <a:buChar char="•"/>
            </a:pPr>
            <a:r>
              <a:rPr lang="en-US" sz="2200" dirty="0">
                <a:latin typeface="+mn-lt"/>
              </a:rPr>
              <a:t>LGUs indicated equitable hiring practices currently are or are </a:t>
            </a:r>
            <a:r>
              <a:rPr lang="en-US" sz="2200" b="1" dirty="0">
                <a:latin typeface="+mn-lt"/>
              </a:rPr>
              <a:t>emerging as a priority</a:t>
            </a:r>
            <a:r>
              <a:rPr lang="en-US" sz="2200" dirty="0">
                <a:latin typeface="+mn-lt"/>
              </a:rPr>
              <a:t> and play a key part in integrating health equity as a core system value. </a:t>
            </a:r>
          </a:p>
        </p:txBody>
      </p:sp>
      <p:sp>
        <p:nvSpPr>
          <p:cNvPr id="5" name="TextBox 4">
            <a:extLst>
              <a:ext uri="{FF2B5EF4-FFF2-40B4-BE49-F238E27FC236}">
                <a16:creationId xmlns:a16="http://schemas.microsoft.com/office/drawing/2014/main" id="{7909B6A6-0EC9-7545-0ED9-0BEC48023B1F}"/>
              </a:ext>
            </a:extLst>
          </p:cNvPr>
          <p:cNvSpPr txBox="1"/>
          <p:nvPr/>
        </p:nvSpPr>
        <p:spPr>
          <a:xfrm>
            <a:off x="285007" y="1637569"/>
            <a:ext cx="2731324" cy="2308324"/>
          </a:xfrm>
          <a:prstGeom prst="rect">
            <a:avLst/>
          </a:prstGeom>
          <a:noFill/>
        </p:spPr>
        <p:txBody>
          <a:bodyPr wrap="square" rtlCol="0">
            <a:spAutoFit/>
          </a:bodyPr>
          <a:lstStyle/>
          <a:p>
            <a:r>
              <a:rPr lang="en-US" sz="3600" b="1" dirty="0">
                <a:solidFill>
                  <a:schemeClr val="bg1"/>
                </a:solidFill>
              </a:rPr>
              <a:t>Health and well-being leadership and staffing</a:t>
            </a:r>
          </a:p>
        </p:txBody>
      </p:sp>
    </p:spTree>
    <p:extLst>
      <p:ext uri="{BB962C8B-B14F-4D97-AF65-F5344CB8AC3E}">
        <p14:creationId xmlns:p14="http://schemas.microsoft.com/office/powerpoint/2010/main" val="419875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Community coalition engagement and partnership focused on health</a:t>
            </a:r>
          </a:p>
        </p:txBody>
      </p:sp>
      <p:sp>
        <p:nvSpPr>
          <p:cNvPr id="3" name="TextBox 2">
            <a:extLst>
              <a:ext uri="{FF2B5EF4-FFF2-40B4-BE49-F238E27FC236}">
                <a16:creationId xmlns:a16="http://schemas.microsoft.com/office/drawing/2014/main" id="{A05B0893-29C2-5B32-9A00-E80FA5D02697}"/>
              </a:ext>
            </a:extLst>
          </p:cNvPr>
          <p:cNvSpPr txBox="1"/>
          <p:nvPr/>
        </p:nvSpPr>
        <p:spPr>
          <a:xfrm>
            <a:off x="4199021" y="1324929"/>
            <a:ext cx="7688179" cy="2031325"/>
          </a:xfrm>
          <a:prstGeom prst="rect">
            <a:avLst/>
          </a:prstGeom>
          <a:noFill/>
        </p:spPr>
        <p:txBody>
          <a:bodyPr wrap="square" rtlCol="0">
            <a:spAutoFit/>
          </a:bodyPr>
          <a:lstStyle/>
          <a:p>
            <a:r>
              <a:rPr lang="en-US" b="1" dirty="0"/>
              <a:t>Summary: </a:t>
            </a:r>
            <a:r>
              <a:rPr lang="en-US" sz="1800" dirty="0">
                <a:latin typeface="+mn-lt"/>
              </a:rPr>
              <a:t>LGUs reported </a:t>
            </a:r>
            <a:r>
              <a:rPr lang="en-US" sz="1800" b="1" dirty="0">
                <a:solidFill>
                  <a:schemeClr val="accent2">
                    <a:lumMod val="75000"/>
                  </a:schemeClr>
                </a:solidFill>
                <a:latin typeface="+mn-lt"/>
              </a:rPr>
              <a:t>increased community coalition engagement over the last five years (80%, 40/50 LGUs). </a:t>
            </a:r>
            <a:r>
              <a:rPr lang="en-US" dirty="0"/>
              <a:t>More than half of LGUs</a:t>
            </a:r>
            <a:r>
              <a:rPr lang="en-US" sz="1800" dirty="0">
                <a:latin typeface="+mn-lt"/>
              </a:rPr>
              <a:t> shared they “</a:t>
            </a:r>
            <a:r>
              <a:rPr lang="en-US" sz="1800" i="1" dirty="0">
                <a:latin typeface="+mn-lt"/>
              </a:rPr>
              <a:t>always</a:t>
            </a:r>
            <a:r>
              <a:rPr lang="en-US" sz="1800" dirty="0">
                <a:latin typeface="+mn-lt"/>
              </a:rPr>
              <a:t>” or “</a:t>
            </a:r>
            <a:r>
              <a:rPr lang="en-US" sz="1800" i="1" dirty="0">
                <a:latin typeface="+mn-lt"/>
              </a:rPr>
              <a:t>often</a:t>
            </a:r>
            <a:r>
              <a:rPr lang="en-US" sz="1800" dirty="0">
                <a:latin typeface="+mn-lt"/>
              </a:rPr>
              <a:t>” engage with coalitions focused on health in current work. As part of expanding their health and well-being work most LGUs increased the number of community partners in the last 5 years while increases to the number of youth and trained volunteers were less common. </a:t>
            </a:r>
          </a:p>
          <a:p>
            <a:endParaRPr lang="en-US" dirty="0"/>
          </a:p>
        </p:txBody>
      </p:sp>
      <p:graphicFrame>
        <p:nvGraphicFramePr>
          <p:cNvPr id="5" name="Chart 4">
            <a:extLst>
              <a:ext uri="{FF2B5EF4-FFF2-40B4-BE49-F238E27FC236}">
                <a16:creationId xmlns:a16="http://schemas.microsoft.com/office/drawing/2014/main" id="{3EB79FEB-6DCB-6456-3EF3-672981466B76}"/>
              </a:ext>
            </a:extLst>
          </p:cNvPr>
          <p:cNvGraphicFramePr/>
          <p:nvPr>
            <p:extLst>
              <p:ext uri="{D42A27DB-BD31-4B8C-83A1-F6EECF244321}">
                <p14:modId xmlns:p14="http://schemas.microsoft.com/office/powerpoint/2010/main" val="3694814817"/>
              </p:ext>
            </p:extLst>
          </p:nvPr>
        </p:nvGraphicFramePr>
        <p:xfrm>
          <a:off x="4946984" y="3941455"/>
          <a:ext cx="6629400" cy="23628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F1CF13A-016C-C82D-F0DA-7A11C4907E1C}"/>
              </a:ext>
            </a:extLst>
          </p:cNvPr>
          <p:cNvSpPr txBox="1"/>
          <p:nvPr/>
        </p:nvSpPr>
        <p:spPr>
          <a:xfrm>
            <a:off x="5151521" y="3275670"/>
            <a:ext cx="6424863" cy="646331"/>
          </a:xfrm>
          <a:prstGeom prst="rect">
            <a:avLst/>
          </a:prstGeom>
          <a:noFill/>
        </p:spPr>
        <p:txBody>
          <a:bodyPr wrap="square" rtlCol="0">
            <a:spAutoFit/>
          </a:bodyPr>
          <a:lstStyle/>
          <a:p>
            <a:pPr algn="ctr"/>
            <a:r>
              <a:rPr lang="en-US" sz="1800" b="1" baseline="0" dirty="0"/>
              <a:t>Change in partner, youth, and volunteer engagement focused on health in the past 5 years*</a:t>
            </a:r>
            <a:endParaRPr lang="en-US" dirty="0"/>
          </a:p>
        </p:txBody>
      </p:sp>
      <p:sp>
        <p:nvSpPr>
          <p:cNvPr id="7" name="TextBox 6">
            <a:extLst>
              <a:ext uri="{FF2B5EF4-FFF2-40B4-BE49-F238E27FC236}">
                <a16:creationId xmlns:a16="http://schemas.microsoft.com/office/drawing/2014/main" id="{A0DC63F0-8D3F-8F82-DDD1-8946FA613DE9}"/>
              </a:ext>
            </a:extLst>
          </p:cNvPr>
          <p:cNvSpPr txBox="1"/>
          <p:nvPr/>
        </p:nvSpPr>
        <p:spPr>
          <a:xfrm>
            <a:off x="4946984" y="6408109"/>
            <a:ext cx="8506327" cy="461665"/>
          </a:xfrm>
          <a:prstGeom prst="rect">
            <a:avLst/>
          </a:prstGeom>
          <a:noFill/>
        </p:spPr>
        <p:txBody>
          <a:bodyPr wrap="square" rtlCol="0">
            <a:spAutoFit/>
          </a:bodyPr>
          <a:lstStyle/>
          <a:p>
            <a:r>
              <a:rPr lang="en-US" sz="1200" dirty="0"/>
              <a:t>*not including SNAP-Ed and EFNEP staff except for the 8 pilot sites where guidance differed.  </a:t>
            </a:r>
          </a:p>
          <a:p>
            <a:endParaRPr lang="en-US" sz="1200" dirty="0"/>
          </a:p>
        </p:txBody>
      </p:sp>
      <p:sp>
        <p:nvSpPr>
          <p:cNvPr id="8" name="TextBox 7">
            <a:extLst>
              <a:ext uri="{FF2B5EF4-FFF2-40B4-BE49-F238E27FC236}">
                <a16:creationId xmlns:a16="http://schemas.microsoft.com/office/drawing/2014/main" id="{3554B5DA-AF5F-8D09-FE7C-1A885D33EE33}"/>
              </a:ext>
            </a:extLst>
          </p:cNvPr>
          <p:cNvSpPr txBox="1"/>
          <p:nvPr/>
        </p:nvSpPr>
        <p:spPr>
          <a:xfrm>
            <a:off x="381000" y="4536902"/>
            <a:ext cx="4235116" cy="1723549"/>
          </a:xfrm>
          <a:prstGeom prst="rect">
            <a:avLst/>
          </a:prstGeom>
          <a:solidFill>
            <a:srgbClr val="93CCEF"/>
          </a:solidFill>
        </p:spPr>
        <p:txBody>
          <a:bodyPr wrap="square" rtlCol="0">
            <a:spAutoFit/>
          </a:bodyPr>
          <a:lstStyle/>
          <a:p>
            <a:endParaRPr lang="en-US" sz="400" b="1" dirty="0"/>
          </a:p>
          <a:p>
            <a:r>
              <a:rPr lang="en-US" sz="1600" b="1" dirty="0"/>
              <a:t>LGU perspectives on volunteer engagement </a:t>
            </a:r>
            <a:endParaRPr lang="en-US" sz="1600" dirty="0"/>
          </a:p>
          <a:p>
            <a:pPr algn="ctr"/>
            <a:endParaRPr lang="en-US" sz="800" dirty="0"/>
          </a:p>
          <a:p>
            <a:pPr marL="517525"/>
            <a:r>
              <a:rPr lang="en-US" sz="1400" dirty="0"/>
              <a:t>New grants, strategic focus on growing volunteer engagement</a:t>
            </a:r>
          </a:p>
          <a:p>
            <a:pPr marL="517525"/>
            <a:endParaRPr lang="en-US" sz="1400" dirty="0"/>
          </a:p>
          <a:p>
            <a:pPr marL="517525"/>
            <a:r>
              <a:rPr lang="en-US" sz="1400" dirty="0"/>
              <a:t>Decreased during the pandemic and is still bouncing back </a:t>
            </a:r>
          </a:p>
          <a:p>
            <a:pPr algn="ctr"/>
            <a:endParaRPr lang="en-US" sz="800" dirty="0"/>
          </a:p>
        </p:txBody>
      </p:sp>
      <p:sp>
        <p:nvSpPr>
          <p:cNvPr id="11" name="Arrow: Down 10">
            <a:extLst>
              <a:ext uri="{FF2B5EF4-FFF2-40B4-BE49-F238E27FC236}">
                <a16:creationId xmlns:a16="http://schemas.microsoft.com/office/drawing/2014/main" id="{BA9660FC-6D44-A16F-99CB-1F66F9C638AA}"/>
              </a:ext>
            </a:extLst>
          </p:cNvPr>
          <p:cNvSpPr/>
          <p:nvPr/>
        </p:nvSpPr>
        <p:spPr>
          <a:xfrm>
            <a:off x="615614" y="5663043"/>
            <a:ext cx="334879" cy="40907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AF870B18-A2B4-84B4-9A7B-F2498ED732C5}"/>
              </a:ext>
            </a:extLst>
          </p:cNvPr>
          <p:cNvSpPr/>
          <p:nvPr/>
        </p:nvSpPr>
        <p:spPr>
          <a:xfrm>
            <a:off x="615615" y="4989602"/>
            <a:ext cx="334879" cy="40907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1C3DB15-D9FD-027C-724B-AE1931084324}"/>
              </a:ext>
            </a:extLst>
          </p:cNvPr>
          <p:cNvCxnSpPr>
            <a:cxnSpLocks/>
          </p:cNvCxnSpPr>
          <p:nvPr/>
        </p:nvCxnSpPr>
        <p:spPr>
          <a:xfrm flipH="1">
            <a:off x="4636168" y="5411183"/>
            <a:ext cx="1459832" cy="12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C474E8F0-7E46-F8C5-0D8E-F7E47B3F1AEC}"/>
              </a:ext>
            </a:extLst>
          </p:cNvPr>
          <p:cNvGraphicFramePr>
            <a:graphicFrameLocks/>
          </p:cNvGraphicFramePr>
          <p:nvPr>
            <p:extLst>
              <p:ext uri="{D42A27DB-BD31-4B8C-83A1-F6EECF244321}">
                <p14:modId xmlns:p14="http://schemas.microsoft.com/office/powerpoint/2010/main" val="1763112591"/>
              </p:ext>
            </p:extLst>
          </p:nvPr>
        </p:nvGraphicFramePr>
        <p:xfrm>
          <a:off x="-219194" y="952284"/>
          <a:ext cx="4855362" cy="3873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15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Cross-program partnering for health and well-being work</a:t>
            </a:r>
          </a:p>
        </p:txBody>
      </p:sp>
      <p:sp>
        <p:nvSpPr>
          <p:cNvPr id="3" name="TextBox 2">
            <a:extLst>
              <a:ext uri="{FF2B5EF4-FFF2-40B4-BE49-F238E27FC236}">
                <a16:creationId xmlns:a16="http://schemas.microsoft.com/office/drawing/2014/main" id="{A05B0893-29C2-5B32-9A00-E80FA5D02697}"/>
              </a:ext>
            </a:extLst>
          </p:cNvPr>
          <p:cNvSpPr txBox="1"/>
          <p:nvPr/>
        </p:nvSpPr>
        <p:spPr>
          <a:xfrm>
            <a:off x="642686" y="1319085"/>
            <a:ext cx="11211427" cy="923330"/>
          </a:xfrm>
          <a:prstGeom prst="rect">
            <a:avLst/>
          </a:prstGeom>
          <a:noFill/>
        </p:spPr>
        <p:txBody>
          <a:bodyPr wrap="square" rtlCol="0">
            <a:spAutoFit/>
          </a:bodyPr>
          <a:lstStyle/>
          <a:p>
            <a:r>
              <a:rPr lang="en-US" b="1" dirty="0"/>
              <a:t>Summary: </a:t>
            </a:r>
            <a:r>
              <a:rPr lang="en-US" sz="1800" dirty="0">
                <a:latin typeface="+mn-lt"/>
              </a:rPr>
              <a:t>Cross-program partnering on health topics within Extension was common and most frequently reported among topics Extension has been working in the longest and with the most staff.</a:t>
            </a:r>
          </a:p>
          <a:p>
            <a:endParaRPr lang="en-US" dirty="0"/>
          </a:p>
        </p:txBody>
      </p:sp>
      <p:graphicFrame>
        <p:nvGraphicFramePr>
          <p:cNvPr id="13" name="Table 12">
            <a:extLst>
              <a:ext uri="{FF2B5EF4-FFF2-40B4-BE49-F238E27FC236}">
                <a16:creationId xmlns:a16="http://schemas.microsoft.com/office/drawing/2014/main" id="{CCB26FCC-7631-1D59-AB9E-5D4114DBE1CA}"/>
              </a:ext>
            </a:extLst>
          </p:cNvPr>
          <p:cNvGraphicFramePr>
            <a:graphicFrameLocks noGrp="1"/>
          </p:cNvGraphicFramePr>
          <p:nvPr>
            <p:extLst>
              <p:ext uri="{D42A27DB-BD31-4B8C-83A1-F6EECF244321}">
                <p14:modId xmlns:p14="http://schemas.microsoft.com/office/powerpoint/2010/main" val="3559295061"/>
              </p:ext>
            </p:extLst>
          </p:nvPr>
        </p:nvGraphicFramePr>
        <p:xfrm>
          <a:off x="1630864" y="3067683"/>
          <a:ext cx="8743284" cy="2951758"/>
        </p:xfrm>
        <a:graphic>
          <a:graphicData uri="http://schemas.openxmlformats.org/drawingml/2006/table">
            <a:tbl>
              <a:tblPr firstRow="1" bandRow="1">
                <a:tableStyleId>{5C22544A-7EE6-4342-B048-85BDC9FD1C3A}</a:tableStyleId>
              </a:tblPr>
              <a:tblGrid>
                <a:gridCol w="4371642">
                  <a:extLst>
                    <a:ext uri="{9D8B030D-6E8A-4147-A177-3AD203B41FA5}">
                      <a16:colId xmlns:a16="http://schemas.microsoft.com/office/drawing/2014/main" val="3508002650"/>
                    </a:ext>
                  </a:extLst>
                </a:gridCol>
                <a:gridCol w="4371642">
                  <a:extLst>
                    <a:ext uri="{9D8B030D-6E8A-4147-A177-3AD203B41FA5}">
                      <a16:colId xmlns:a16="http://schemas.microsoft.com/office/drawing/2014/main" val="1390375862"/>
                    </a:ext>
                  </a:extLst>
                </a:gridCol>
              </a:tblGrid>
              <a:tr h="757478">
                <a:tc>
                  <a:txBody>
                    <a:bodyPr/>
                    <a:lstStyle/>
                    <a:p>
                      <a:r>
                        <a:rPr lang="en-US" dirty="0"/>
                        <a:t>Topics most frequently led by </a:t>
                      </a:r>
                      <a:r>
                        <a:rPr lang="en-US" u="sng" dirty="0"/>
                        <a:t>MORE than one </a:t>
                      </a:r>
                      <a:r>
                        <a:rPr lang="en-US" dirty="0"/>
                        <a:t>program: </a:t>
                      </a:r>
                    </a:p>
                  </a:txBody>
                  <a:tcPr>
                    <a:solidFill>
                      <a:schemeClr val="accent5">
                        <a:lumMod val="50000"/>
                      </a:schemeClr>
                    </a:solidFill>
                  </a:tcPr>
                </a:tc>
                <a:tc>
                  <a:txBody>
                    <a:bodyPr/>
                    <a:lstStyle/>
                    <a:p>
                      <a:r>
                        <a:rPr lang="en-US" dirty="0"/>
                        <a:t>Topics most frequently led by </a:t>
                      </a:r>
                      <a:r>
                        <a:rPr lang="en-US" u="sng" dirty="0"/>
                        <a:t>ONLY one </a:t>
                      </a:r>
                      <a:r>
                        <a:rPr lang="en-US" dirty="0"/>
                        <a:t>program: </a:t>
                      </a:r>
                    </a:p>
                  </a:txBody>
                  <a:tcPr>
                    <a:solidFill>
                      <a:schemeClr val="accent5">
                        <a:lumMod val="50000"/>
                      </a:schemeClr>
                    </a:solidFill>
                  </a:tcPr>
                </a:tc>
                <a:extLst>
                  <a:ext uri="{0D108BD9-81ED-4DB2-BD59-A6C34878D82A}">
                    <a16:rowId xmlns:a16="http://schemas.microsoft.com/office/drawing/2014/main" val="4015369448"/>
                  </a:ext>
                </a:extLst>
              </a:tr>
              <a:tr h="438856">
                <a:tc>
                  <a:txBody>
                    <a:bodyPr/>
                    <a:lstStyle/>
                    <a:p>
                      <a:pPr marL="0" marR="0" algn="l">
                        <a:lnSpc>
                          <a:spcPct val="107000"/>
                        </a:lnSpc>
                        <a:spcBef>
                          <a:spcPts val="0"/>
                        </a:spcBef>
                        <a:spcAft>
                          <a:spcPts val="0"/>
                        </a:spcAft>
                      </a:pPr>
                      <a:r>
                        <a:rPr lang="en-US" sz="1800" kern="100" dirty="0">
                          <a:effectLst/>
                        </a:rPr>
                        <a:t>Food systems &amp; security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tc>
                  <a:txBody>
                    <a:bodyPr/>
                    <a:lstStyle/>
                    <a:p>
                      <a:pPr marL="0" marR="0" algn="l">
                        <a:lnSpc>
                          <a:spcPct val="107000"/>
                        </a:lnSpc>
                        <a:spcBef>
                          <a:spcPts val="0"/>
                        </a:spcBef>
                        <a:spcAft>
                          <a:spcPts val="0"/>
                        </a:spcAft>
                      </a:pPr>
                      <a:r>
                        <a:rPr lang="en-US" sz="1800" kern="100" dirty="0">
                          <a:effectLst/>
                        </a:rPr>
                        <a:t>Cancer prevention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extLst>
                  <a:ext uri="{0D108BD9-81ED-4DB2-BD59-A6C34878D82A}">
                    <a16:rowId xmlns:a16="http://schemas.microsoft.com/office/drawing/2014/main" val="2057199749"/>
                  </a:ext>
                </a:extLst>
              </a:tr>
              <a:tr h="438856">
                <a:tc>
                  <a:txBody>
                    <a:bodyPr/>
                    <a:lstStyle/>
                    <a:p>
                      <a:pPr marL="0" marR="0" algn="l">
                        <a:lnSpc>
                          <a:spcPct val="107000"/>
                        </a:lnSpc>
                        <a:spcBef>
                          <a:spcPts val="0"/>
                        </a:spcBef>
                        <a:spcAft>
                          <a:spcPts val="0"/>
                        </a:spcAft>
                      </a:pPr>
                      <a:r>
                        <a:rPr lang="en-US" sz="1800" kern="100" dirty="0">
                          <a:effectLst/>
                        </a:rPr>
                        <a:t>Youth development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tc>
                  <a:txBody>
                    <a:bodyPr/>
                    <a:lstStyle/>
                    <a:p>
                      <a:pPr marL="0" marR="0" algn="l">
                        <a:lnSpc>
                          <a:spcPct val="107000"/>
                        </a:lnSpc>
                        <a:spcBef>
                          <a:spcPts val="0"/>
                        </a:spcBef>
                        <a:spcAft>
                          <a:spcPts val="0"/>
                        </a:spcAft>
                      </a:pPr>
                      <a:r>
                        <a:rPr lang="en-US" sz="1800" kern="100" dirty="0">
                          <a:effectLst/>
                        </a:rPr>
                        <a:t>Cardiovascular health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extLst>
                  <a:ext uri="{0D108BD9-81ED-4DB2-BD59-A6C34878D82A}">
                    <a16:rowId xmlns:a16="http://schemas.microsoft.com/office/drawing/2014/main" val="4213843612"/>
                  </a:ext>
                </a:extLst>
              </a:tr>
              <a:tr h="438856">
                <a:tc>
                  <a:txBody>
                    <a:bodyPr/>
                    <a:lstStyle/>
                    <a:p>
                      <a:pPr marL="0" marR="0" algn="l">
                        <a:lnSpc>
                          <a:spcPct val="107000"/>
                        </a:lnSpc>
                        <a:spcBef>
                          <a:spcPts val="0"/>
                        </a:spcBef>
                        <a:spcAft>
                          <a:spcPts val="0"/>
                        </a:spcAft>
                      </a:pPr>
                      <a:r>
                        <a:rPr lang="en-US" sz="1800" kern="100" dirty="0">
                          <a:effectLst/>
                        </a:rPr>
                        <a:t>Physical Activity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tc>
                  <a:txBody>
                    <a:bodyPr/>
                    <a:lstStyle/>
                    <a:p>
                      <a:pPr marL="0" marR="0" algn="l">
                        <a:lnSpc>
                          <a:spcPct val="107000"/>
                        </a:lnSpc>
                        <a:spcBef>
                          <a:spcPts val="0"/>
                        </a:spcBef>
                        <a:spcAft>
                          <a:spcPts val="0"/>
                        </a:spcAft>
                      </a:pPr>
                      <a:r>
                        <a:rPr lang="en-US" sz="1800" kern="100" dirty="0">
                          <a:effectLst/>
                        </a:rPr>
                        <a:t>Healthy Aging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extLst>
                  <a:ext uri="{0D108BD9-81ED-4DB2-BD59-A6C34878D82A}">
                    <a16:rowId xmlns:a16="http://schemas.microsoft.com/office/drawing/2014/main" val="2276059226"/>
                  </a:ext>
                </a:extLst>
              </a:tr>
              <a:tr h="438856">
                <a:tc>
                  <a:txBody>
                    <a:bodyPr/>
                    <a:lstStyle/>
                    <a:p>
                      <a:pPr marL="0" marR="0" algn="l">
                        <a:lnSpc>
                          <a:spcPct val="107000"/>
                        </a:lnSpc>
                        <a:spcBef>
                          <a:spcPts val="0"/>
                        </a:spcBef>
                        <a:spcAft>
                          <a:spcPts val="0"/>
                        </a:spcAft>
                      </a:pPr>
                      <a:r>
                        <a:rPr lang="en-US" sz="1800" kern="100" dirty="0">
                          <a:effectLst/>
                        </a:rPr>
                        <a:t>Mental health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tc>
                  <a:txBody>
                    <a:bodyPr/>
                    <a:lstStyle/>
                    <a:p>
                      <a:pPr marL="0" marR="0" algn="l">
                        <a:lnSpc>
                          <a:spcPct val="107000"/>
                        </a:lnSpc>
                        <a:spcBef>
                          <a:spcPts val="0"/>
                        </a:spcBef>
                        <a:spcAft>
                          <a:spcPts val="0"/>
                        </a:spcAft>
                      </a:pPr>
                      <a:r>
                        <a:rPr lang="en-US" sz="1800" kern="100" dirty="0">
                          <a:effectLst/>
                        </a:rPr>
                        <a:t>Healthy homes &amp; environmental health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extLst>
                  <a:ext uri="{0D108BD9-81ED-4DB2-BD59-A6C34878D82A}">
                    <a16:rowId xmlns:a16="http://schemas.microsoft.com/office/drawing/2014/main" val="2696900125"/>
                  </a:ext>
                </a:extLst>
              </a:tr>
              <a:tr h="438856">
                <a:tc>
                  <a:txBody>
                    <a:bodyPr/>
                    <a:lstStyle/>
                    <a:p>
                      <a:pPr marL="0" marR="0" algn="l">
                        <a:lnSpc>
                          <a:spcPct val="107000"/>
                        </a:lnSpc>
                        <a:spcBef>
                          <a:spcPts val="0"/>
                        </a:spcBef>
                        <a:spcAft>
                          <a:spcPts val="0"/>
                        </a:spcAft>
                      </a:pPr>
                      <a:r>
                        <a:rPr lang="en-US" sz="1800" kern="100">
                          <a:effectLst/>
                        </a:rPr>
                        <a:t>Nutrition education &amp; food safety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tc>
                  <a:txBody>
                    <a:bodyPr/>
                    <a:lstStyle/>
                    <a:p>
                      <a:pPr marL="0" marR="0" algn="l">
                        <a:lnSpc>
                          <a:spcPct val="107000"/>
                        </a:lnSpc>
                        <a:spcBef>
                          <a:spcPts val="0"/>
                        </a:spcBef>
                        <a:spcAft>
                          <a:spcPts val="0"/>
                        </a:spcAft>
                      </a:pPr>
                      <a:r>
                        <a:rPr lang="en-US" sz="1800" kern="100" dirty="0">
                          <a:effectLst/>
                        </a:rPr>
                        <a:t>Immunization education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3CCEF"/>
                    </a:solidFill>
                  </a:tcPr>
                </a:tc>
                <a:extLst>
                  <a:ext uri="{0D108BD9-81ED-4DB2-BD59-A6C34878D82A}">
                    <a16:rowId xmlns:a16="http://schemas.microsoft.com/office/drawing/2014/main" val="1837886065"/>
                  </a:ext>
                </a:extLst>
              </a:tr>
            </a:tbl>
          </a:graphicData>
        </a:graphic>
      </p:graphicFrame>
      <p:sp>
        <p:nvSpPr>
          <p:cNvPr id="14" name="TextBox 13">
            <a:extLst>
              <a:ext uri="{FF2B5EF4-FFF2-40B4-BE49-F238E27FC236}">
                <a16:creationId xmlns:a16="http://schemas.microsoft.com/office/drawing/2014/main" id="{62FDE87E-B967-7EDF-4FF3-76258D0DBA5F}"/>
              </a:ext>
            </a:extLst>
          </p:cNvPr>
          <p:cNvSpPr txBox="1"/>
          <p:nvPr/>
        </p:nvSpPr>
        <p:spPr>
          <a:xfrm>
            <a:off x="2017295" y="2390575"/>
            <a:ext cx="8157410" cy="677108"/>
          </a:xfrm>
          <a:prstGeom prst="rect">
            <a:avLst/>
          </a:prstGeom>
          <a:noFill/>
        </p:spPr>
        <p:txBody>
          <a:bodyPr wrap="square" rtlCol="0">
            <a:spAutoFit/>
          </a:bodyPr>
          <a:lstStyle/>
          <a:p>
            <a:r>
              <a:rPr lang="en-US" sz="2000" b="1" kern="100" dirty="0">
                <a:effectLst/>
              </a:rPr>
              <a:t>Cross-program partnering for health and well-being work* (n= 51 LGUs)</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5DFEDA3F-FF9C-64AA-13BE-D6BD07C4EAED}"/>
              </a:ext>
            </a:extLst>
          </p:cNvPr>
          <p:cNvSpPr txBox="1"/>
          <p:nvPr/>
        </p:nvSpPr>
        <p:spPr>
          <a:xfrm>
            <a:off x="1447360" y="6314523"/>
            <a:ext cx="9110292" cy="446597"/>
          </a:xfrm>
          <a:prstGeom prst="rect">
            <a:avLst/>
          </a:prstGeom>
          <a:noFill/>
        </p:spPr>
        <p:txBody>
          <a:bodyPr wrap="square" rtlCol="0">
            <a:spAutoFit/>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*Respondents could select more than 1 Extension unit: 4-H, Agriculture and Natural Resources, Economic and Community Development, Family and Consumer Sciences (FCS), and/or Other unit (they could select all that apply).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5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EF354B-4AC8-1844-296B-0B3D52377883}"/>
              </a:ext>
            </a:extLst>
          </p:cNvPr>
          <p:cNvSpPr>
            <a:spLocks noGrp="1"/>
          </p:cNvSpPr>
          <p:nvPr>
            <p:ph type="body" sz="quarter" idx="27"/>
          </p:nvPr>
        </p:nvSpPr>
        <p:spPr>
          <a:xfrm>
            <a:off x="3396344" y="508260"/>
            <a:ext cx="6650907" cy="761174"/>
          </a:xfrm>
        </p:spPr>
        <p:txBody>
          <a:bodyPr/>
          <a:lstStyle/>
          <a:p>
            <a:r>
              <a:rPr lang="en-US" sz="3200" b="0" dirty="0"/>
              <a:t>Key findings from this section</a:t>
            </a:r>
          </a:p>
        </p:txBody>
      </p:sp>
      <p:sp>
        <p:nvSpPr>
          <p:cNvPr id="4" name="Text Placeholder 3">
            <a:extLst>
              <a:ext uri="{FF2B5EF4-FFF2-40B4-BE49-F238E27FC236}">
                <a16:creationId xmlns:a16="http://schemas.microsoft.com/office/drawing/2014/main" id="{0ECA5067-1B7F-0A0E-17DF-D84BB74E1EB9}"/>
              </a:ext>
            </a:extLst>
          </p:cNvPr>
          <p:cNvSpPr>
            <a:spLocks noGrp="1"/>
          </p:cNvSpPr>
          <p:nvPr>
            <p:ph type="body" sz="quarter" idx="20"/>
          </p:nvPr>
        </p:nvSpPr>
        <p:spPr>
          <a:xfrm>
            <a:off x="3396344" y="1406241"/>
            <a:ext cx="8510649" cy="4305789"/>
          </a:xfrm>
        </p:spPr>
        <p:txBody>
          <a:bodyPr numCol="1">
            <a:normAutofit/>
          </a:bodyPr>
          <a:lstStyle/>
          <a:p>
            <a:pPr marL="171450" indent="-171450">
              <a:buFont typeface="Arial" panose="020B0604020202020204" pitchFamily="34" charset="0"/>
              <a:buChar char="•"/>
            </a:pPr>
            <a:r>
              <a:rPr lang="en-US" sz="2200" dirty="0">
                <a:latin typeface="+mn-lt"/>
              </a:rPr>
              <a:t>As part of expanding their health and well-being work most LGUs (84%, 40/50 LGUs) </a:t>
            </a:r>
            <a:r>
              <a:rPr lang="en-US" sz="2200" b="1" dirty="0">
                <a:latin typeface="+mn-lt"/>
              </a:rPr>
              <a:t>increased the number of community partners </a:t>
            </a:r>
            <a:r>
              <a:rPr lang="en-US" sz="2200" dirty="0">
                <a:latin typeface="+mn-lt"/>
              </a:rPr>
              <a:t>in the last 5 years while increases to the number of youth and trained volunteers were less common. </a:t>
            </a:r>
          </a:p>
          <a:p>
            <a:pPr marL="171450" indent="-171450">
              <a:buFont typeface="Arial" panose="020B0604020202020204" pitchFamily="34" charset="0"/>
              <a:buChar char="•"/>
            </a:pPr>
            <a:r>
              <a:rPr lang="en-US" sz="2200" dirty="0">
                <a:latin typeface="+mn-lt"/>
              </a:rPr>
              <a:t>In support of Recommendation 5 (Advance the work of coalitions) LGUs reported </a:t>
            </a:r>
            <a:r>
              <a:rPr lang="en-US" sz="2200" b="1" dirty="0">
                <a:latin typeface="+mn-lt"/>
              </a:rPr>
              <a:t>increased community coalition engagement </a:t>
            </a:r>
            <a:r>
              <a:rPr lang="en-US" sz="2200" dirty="0">
                <a:latin typeface="+mn-lt"/>
              </a:rPr>
              <a:t>over the last five years and 73% (37/51 LGUs) shared they “always” or “often” engage with coalitions focused on health in current work.</a:t>
            </a:r>
          </a:p>
          <a:p>
            <a:pPr marL="171450" indent="-171450">
              <a:buFont typeface="Arial" panose="020B0604020202020204" pitchFamily="34" charset="0"/>
              <a:buChar char="•"/>
            </a:pPr>
            <a:r>
              <a:rPr lang="en-US" sz="2200" b="1" dirty="0">
                <a:latin typeface="+mn-lt"/>
              </a:rPr>
              <a:t>Cross-program partnering </a:t>
            </a:r>
            <a:r>
              <a:rPr lang="en-US" sz="2200" dirty="0">
                <a:latin typeface="+mn-lt"/>
              </a:rPr>
              <a:t>within Extension was most frequently reported among health topics Extension has been working in the longest and with the most staff (e.g., food systems &amp; security, youth development, physical activity, nutrition education &amp; food safety). </a:t>
            </a:r>
          </a:p>
        </p:txBody>
      </p:sp>
      <p:sp>
        <p:nvSpPr>
          <p:cNvPr id="5" name="TextBox 4">
            <a:extLst>
              <a:ext uri="{FF2B5EF4-FFF2-40B4-BE49-F238E27FC236}">
                <a16:creationId xmlns:a16="http://schemas.microsoft.com/office/drawing/2014/main" id="{7909B6A6-0EC9-7545-0ED9-0BEC48023B1F}"/>
              </a:ext>
            </a:extLst>
          </p:cNvPr>
          <p:cNvSpPr txBox="1"/>
          <p:nvPr/>
        </p:nvSpPr>
        <p:spPr>
          <a:xfrm>
            <a:off x="285007" y="1637569"/>
            <a:ext cx="2731324" cy="2308324"/>
          </a:xfrm>
          <a:prstGeom prst="rect">
            <a:avLst/>
          </a:prstGeom>
          <a:noFill/>
        </p:spPr>
        <p:txBody>
          <a:bodyPr wrap="square" rtlCol="0">
            <a:spAutoFit/>
          </a:bodyPr>
          <a:lstStyle/>
          <a:p>
            <a:r>
              <a:rPr lang="en-US" sz="3600" b="1" dirty="0">
                <a:solidFill>
                  <a:schemeClr val="bg1"/>
                </a:solidFill>
              </a:rPr>
              <a:t>Community engagement and partnership</a:t>
            </a:r>
          </a:p>
        </p:txBody>
      </p:sp>
    </p:spTree>
    <p:extLst>
      <p:ext uri="{BB962C8B-B14F-4D97-AF65-F5344CB8AC3E}">
        <p14:creationId xmlns:p14="http://schemas.microsoft.com/office/powerpoint/2010/main" val="416179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0" y="553710"/>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Summary of key findings</a:t>
            </a:r>
          </a:p>
        </p:txBody>
      </p:sp>
      <p:grpSp>
        <p:nvGrpSpPr>
          <p:cNvPr id="12" name="Group 11">
            <a:extLst>
              <a:ext uri="{FF2B5EF4-FFF2-40B4-BE49-F238E27FC236}">
                <a16:creationId xmlns:a16="http://schemas.microsoft.com/office/drawing/2014/main" id="{168EB8C5-8EDD-5608-B329-C42D57305E33}"/>
              </a:ext>
            </a:extLst>
          </p:cNvPr>
          <p:cNvGrpSpPr/>
          <p:nvPr/>
        </p:nvGrpSpPr>
        <p:grpSpPr>
          <a:xfrm>
            <a:off x="9436363" y="6349900"/>
            <a:ext cx="2477522" cy="508100"/>
            <a:chOff x="3336149" y="6164211"/>
            <a:chExt cx="2477522" cy="508100"/>
          </a:xfrm>
        </p:grpSpPr>
        <p:pic>
          <p:nvPicPr>
            <p:cNvPr id="14" name="Picture 13" descr="A picture containing text, clipart&#10;&#10;Description automatically generated">
              <a:extLst>
                <a:ext uri="{FF2B5EF4-FFF2-40B4-BE49-F238E27FC236}">
                  <a16:creationId xmlns:a16="http://schemas.microsoft.com/office/drawing/2014/main" id="{48C390A9-000D-20A5-D71C-D4E7B9100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6" name="Content Placeholder 4">
              <a:extLst>
                <a:ext uri="{FF2B5EF4-FFF2-40B4-BE49-F238E27FC236}">
                  <a16:creationId xmlns:a16="http://schemas.microsoft.com/office/drawing/2014/main" id="{C06727BB-9F59-77A5-57B7-CD5AE9D301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3" name="TextBox 2">
            <a:extLst>
              <a:ext uri="{FF2B5EF4-FFF2-40B4-BE49-F238E27FC236}">
                <a16:creationId xmlns:a16="http://schemas.microsoft.com/office/drawing/2014/main" id="{E5C58FEE-B18A-1A96-8AEA-4DB744356C30}"/>
              </a:ext>
            </a:extLst>
          </p:cNvPr>
          <p:cNvSpPr txBox="1"/>
          <p:nvPr/>
        </p:nvSpPr>
        <p:spPr>
          <a:xfrm>
            <a:off x="1435345" y="1265576"/>
            <a:ext cx="9118600" cy="861774"/>
          </a:xfrm>
          <a:prstGeom prst="rect">
            <a:avLst/>
          </a:prstGeom>
          <a:solidFill>
            <a:srgbClr val="93CCEF"/>
          </a:solid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Framework familiarity and prioritization: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 LGUs reported staff are at least somewhat familiar with the Framework and indicated that the items outlined in the Framework’s recommendations were at least somewhat of a priority for their institutions.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776E7F6-CA5D-8162-D4A3-5F99C82431EE}"/>
              </a:ext>
            </a:extLst>
          </p:cNvPr>
          <p:cNvSpPr txBox="1"/>
          <p:nvPr/>
        </p:nvSpPr>
        <p:spPr>
          <a:xfrm>
            <a:off x="191243" y="2273974"/>
            <a:ext cx="3799990" cy="2728824"/>
          </a:xfrm>
          <a:prstGeom prst="rect">
            <a:avLst/>
          </a:prstGeom>
          <a:solidFill>
            <a:schemeClr val="accent5">
              <a:lumMod val="50000"/>
            </a:schemeClr>
          </a:solidFill>
        </p:spPr>
        <p:txBody>
          <a:bodyPr wrap="square" rtlCol="0">
            <a:spAutoFit/>
          </a:bodyPr>
          <a:lstStyle/>
          <a:p>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Scope of health and well-being work: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most common health topics considered to be part of LGUs’ health and well-being work included: </a:t>
            </a:r>
          </a:p>
          <a:p>
            <a:pPr marL="342900" marR="0" indent="-342900">
              <a:lnSpc>
                <a:spcPct val="107000"/>
              </a:lnSpc>
              <a:spcBef>
                <a:spcPts val="0"/>
              </a:spcBef>
              <a:spcAft>
                <a:spcPts val="0"/>
              </a:spcAft>
              <a:buAutoNum type="arabicParen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nutrition education and food safety</a:t>
            </a:r>
          </a:p>
          <a:p>
            <a:pPr marL="342900" marR="0" indent="-342900">
              <a:lnSpc>
                <a:spcPct val="107000"/>
              </a:lnSpc>
              <a:spcBef>
                <a:spcPts val="0"/>
              </a:spcBef>
              <a:spcAft>
                <a:spcPts val="0"/>
              </a:spcAft>
              <a:buAutoNum type="arabicParen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agricultural safety </a:t>
            </a:r>
          </a:p>
          <a:p>
            <a:pPr marL="342900" marR="0" indent="-342900">
              <a:lnSpc>
                <a:spcPct val="107000"/>
              </a:lnSpc>
              <a:spcBef>
                <a:spcPts val="0"/>
              </a:spcBef>
              <a:spcAft>
                <a:spcPts val="0"/>
              </a:spcAft>
              <a:buAutoNum type="arabicParen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chronic disease prevention and management</a:t>
            </a:r>
          </a:p>
          <a:p>
            <a:pPr marL="342900" marR="0" indent="-342900">
              <a:lnSpc>
                <a:spcPct val="107000"/>
              </a:lnSpc>
              <a:spcBef>
                <a:spcPts val="0"/>
              </a:spcBef>
              <a:spcAft>
                <a:spcPts val="0"/>
              </a:spcAft>
              <a:buAutoNum type="arabicParen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food systems and security</a:t>
            </a:r>
          </a:p>
          <a:p>
            <a:pPr marL="342900" marR="0" indent="-342900">
              <a:lnSpc>
                <a:spcPct val="107000"/>
              </a:lnSpc>
              <a:spcBef>
                <a:spcPts val="0"/>
              </a:spcBef>
              <a:spcAft>
                <a:spcPts val="0"/>
              </a:spcAft>
              <a:buAutoNum type="arabicParenR"/>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youth development</a:t>
            </a:r>
          </a:p>
        </p:txBody>
      </p:sp>
      <p:sp>
        <p:nvSpPr>
          <p:cNvPr id="5" name="TextBox 4">
            <a:extLst>
              <a:ext uri="{FF2B5EF4-FFF2-40B4-BE49-F238E27FC236}">
                <a16:creationId xmlns:a16="http://schemas.microsoft.com/office/drawing/2014/main" id="{DD07F694-8460-3B4E-93D4-9756052664F4}"/>
              </a:ext>
            </a:extLst>
          </p:cNvPr>
          <p:cNvSpPr txBox="1"/>
          <p:nvPr/>
        </p:nvSpPr>
        <p:spPr>
          <a:xfrm>
            <a:off x="8204887" y="2273974"/>
            <a:ext cx="3795870" cy="2739211"/>
          </a:xfrm>
          <a:prstGeom prst="rect">
            <a:avLst/>
          </a:prstGeom>
          <a:solidFill>
            <a:schemeClr val="accent5">
              <a:lumMod val="50000"/>
            </a:schemeClr>
          </a:solidFill>
        </p:spPr>
        <p:txBody>
          <a:bodyPr wrap="square" rtlCol="0">
            <a:spAutoFit/>
          </a:bodyPr>
          <a:lstStyle/>
          <a:p>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Health and well-being leadership and staffing: </a:t>
            </a:r>
          </a:p>
          <a:p>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Currently health and well-being work was mostly led by the Family and Consumer Sciences program area. Across institutions, LGUs estimated that they have almost 1,000 staff dedicated to health and well-being work, with the largest increase being in state-level positions.</a:t>
            </a:r>
          </a:p>
          <a:p>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FCA94B-489A-C47E-DFB6-AE534C02DD88}"/>
              </a:ext>
            </a:extLst>
          </p:cNvPr>
          <p:cNvSpPr txBox="1"/>
          <p:nvPr/>
        </p:nvSpPr>
        <p:spPr>
          <a:xfrm>
            <a:off x="4102444" y="2509402"/>
            <a:ext cx="3991232" cy="2221249"/>
          </a:xfrm>
          <a:prstGeom prst="rect">
            <a:avLst/>
          </a:prstGeom>
          <a:solidFill>
            <a:schemeClr val="accent5">
              <a:lumMod val="50000"/>
            </a:schemeClr>
          </a:solidFill>
        </p:spPr>
        <p:txBody>
          <a:bodyPr wrap="square" rtlCol="0">
            <a:spAutoFit/>
          </a:bodyPr>
          <a:lstStyle/>
          <a:p>
            <a:pPr marL="0" marR="0">
              <a:lnSpc>
                <a:spcPct val="107000"/>
              </a:lnSpc>
              <a:spcBef>
                <a:spcPts val="0"/>
              </a:spcBef>
              <a:spcAft>
                <a:spcPts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Funding for health and well-being work: </a:t>
            </a:r>
          </a:p>
          <a:p>
            <a:pPr marL="0" marR="0">
              <a:lnSpc>
                <a:spcPct val="107000"/>
              </a:lnSpc>
              <a:spcBef>
                <a:spcPts val="0"/>
              </a:spcBef>
              <a:spcAft>
                <a:spcPts val="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total estimated amount of external funding that primarily supports health and well-being work across institutions was estimated to be about $140 million in 2023. Most LGUs increased external funding for health over the last 5 years</a:t>
            </a: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23632DC-02FB-C226-911F-108435153822}"/>
              </a:ext>
            </a:extLst>
          </p:cNvPr>
          <p:cNvSpPr txBox="1"/>
          <p:nvPr/>
        </p:nvSpPr>
        <p:spPr>
          <a:xfrm>
            <a:off x="1406696" y="5175288"/>
            <a:ext cx="9683407" cy="1107996"/>
          </a:xfrm>
          <a:prstGeom prst="rect">
            <a:avLst/>
          </a:prstGeom>
          <a:solidFill>
            <a:srgbClr val="93CCEF"/>
          </a:solidFill>
        </p:spPr>
        <p:txBody>
          <a:bodyPr wrap="square" rtlCol="0">
            <a:spAutoFit/>
          </a:bodyPr>
          <a:lstStyle/>
          <a:p>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engagement and partnership: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part of expanding their health and well-being work most LGUs increased the number of community partners in the last 5 years. Cross-program partnering on health topics was common and most frequently reported among topics Extension has been working in the longest and with the highest number of staff.</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8014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42A6091-02C7-181F-B377-8699B2406DA7}"/>
              </a:ext>
            </a:extLst>
          </p:cNvPr>
          <p:cNvSpPr txBox="1"/>
          <p:nvPr/>
        </p:nvSpPr>
        <p:spPr>
          <a:xfrm>
            <a:off x="1794652" y="4445162"/>
            <a:ext cx="8524231" cy="830997"/>
          </a:xfrm>
          <a:prstGeom prst="rect">
            <a:avLst/>
          </a:prstGeom>
          <a:solidFill>
            <a:srgbClr val="173E70"/>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Priorities integrated into the Extension Health Leadership Committee’s 2024 Workplan</a:t>
            </a:r>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What happens next? </a:t>
            </a:r>
          </a:p>
        </p:txBody>
      </p:sp>
      <p:sp>
        <p:nvSpPr>
          <p:cNvPr id="11" name="TextBox 10">
            <a:extLst>
              <a:ext uri="{FF2B5EF4-FFF2-40B4-BE49-F238E27FC236}">
                <a16:creationId xmlns:a16="http://schemas.microsoft.com/office/drawing/2014/main" id="{B5C2F383-0AD8-99DE-E490-66B937C9D398}"/>
              </a:ext>
            </a:extLst>
          </p:cNvPr>
          <p:cNvSpPr txBox="1"/>
          <p:nvPr/>
        </p:nvSpPr>
        <p:spPr>
          <a:xfrm>
            <a:off x="1794653" y="1765359"/>
            <a:ext cx="7218718" cy="461665"/>
          </a:xfrm>
          <a:prstGeom prst="rect">
            <a:avLst/>
          </a:prstGeom>
          <a:solidFill>
            <a:srgbClr val="173E70"/>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Share at National Health Outreach Conference</a:t>
            </a:r>
          </a:p>
        </p:txBody>
      </p:sp>
      <p:pic>
        <p:nvPicPr>
          <p:cNvPr id="14" name="Graphic 13" descr="Share with solid fill">
            <a:extLst>
              <a:ext uri="{FF2B5EF4-FFF2-40B4-BE49-F238E27FC236}">
                <a16:creationId xmlns:a16="http://schemas.microsoft.com/office/drawing/2014/main" id="{6936AADF-814A-9285-D4B5-CF65527AF3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209" y="1584093"/>
            <a:ext cx="914400" cy="914400"/>
          </a:xfrm>
          <a:prstGeom prst="rect">
            <a:avLst/>
          </a:prstGeom>
        </p:spPr>
      </p:pic>
      <p:pic>
        <p:nvPicPr>
          <p:cNvPr id="18" name="Graphic 17" descr="Map with pin with solid fill">
            <a:extLst>
              <a:ext uri="{FF2B5EF4-FFF2-40B4-BE49-F238E27FC236}">
                <a16:creationId xmlns:a16="http://schemas.microsoft.com/office/drawing/2014/main" id="{0ACFF732-3288-44BB-D99D-59D7699607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209" y="4294436"/>
            <a:ext cx="914400" cy="914400"/>
          </a:xfrm>
          <a:prstGeom prst="rect">
            <a:avLst/>
          </a:prstGeom>
        </p:spPr>
      </p:pic>
      <p:grpSp>
        <p:nvGrpSpPr>
          <p:cNvPr id="21" name="Group 20">
            <a:extLst>
              <a:ext uri="{FF2B5EF4-FFF2-40B4-BE49-F238E27FC236}">
                <a16:creationId xmlns:a16="http://schemas.microsoft.com/office/drawing/2014/main" id="{E50D347F-BDE6-6417-8DC5-00BF7BB484AE}"/>
              </a:ext>
            </a:extLst>
          </p:cNvPr>
          <p:cNvGrpSpPr/>
          <p:nvPr/>
        </p:nvGrpSpPr>
        <p:grpSpPr>
          <a:xfrm>
            <a:off x="9436363" y="6349900"/>
            <a:ext cx="2477522" cy="508100"/>
            <a:chOff x="3336149" y="6164211"/>
            <a:chExt cx="2477522" cy="508100"/>
          </a:xfrm>
        </p:grpSpPr>
        <p:pic>
          <p:nvPicPr>
            <p:cNvPr id="22" name="Picture 21" descr="A picture containing text, clipart&#10;&#10;Description automatically generated">
              <a:extLst>
                <a:ext uri="{FF2B5EF4-FFF2-40B4-BE49-F238E27FC236}">
                  <a16:creationId xmlns:a16="http://schemas.microsoft.com/office/drawing/2014/main" id="{2A34322F-7A05-55B3-CD57-D7BC8AA77B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23" name="Content Placeholder 4">
              <a:extLst>
                <a:ext uri="{FF2B5EF4-FFF2-40B4-BE49-F238E27FC236}">
                  <a16:creationId xmlns:a16="http://schemas.microsoft.com/office/drawing/2014/main" id="{F303EDF4-4B9D-0386-02CA-1F4826253E9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pic>
        <p:nvPicPr>
          <p:cNvPr id="5" name="Graphic 4" descr="Group brainstorm with solid fill">
            <a:extLst>
              <a:ext uri="{FF2B5EF4-FFF2-40B4-BE49-F238E27FC236}">
                <a16:creationId xmlns:a16="http://schemas.microsoft.com/office/drawing/2014/main" id="{99AECB75-4FE4-30FC-D258-03EC867B99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22046" y="2859590"/>
            <a:ext cx="866049" cy="914400"/>
          </a:xfrm>
          <a:prstGeom prst="rect">
            <a:avLst/>
          </a:prstGeom>
        </p:spPr>
      </p:pic>
      <p:sp>
        <p:nvSpPr>
          <p:cNvPr id="4" name="TextBox 3">
            <a:extLst>
              <a:ext uri="{FF2B5EF4-FFF2-40B4-BE49-F238E27FC236}">
                <a16:creationId xmlns:a16="http://schemas.microsoft.com/office/drawing/2014/main" id="{9D3C37C1-35D5-5C23-8B72-748074B4F631}"/>
              </a:ext>
            </a:extLst>
          </p:cNvPr>
          <p:cNvSpPr txBox="1"/>
          <p:nvPr/>
        </p:nvSpPr>
        <p:spPr>
          <a:xfrm>
            <a:off x="4566847" y="2926304"/>
            <a:ext cx="7001039" cy="830997"/>
          </a:xfrm>
          <a:prstGeom prst="rect">
            <a:avLst/>
          </a:prstGeom>
          <a:solidFill>
            <a:srgbClr val="173E70"/>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Share and discuss results with your LGU or region</a:t>
            </a:r>
          </a:p>
          <a:p>
            <a:r>
              <a:rPr lang="en-US" sz="2400" dirty="0">
                <a:solidFill>
                  <a:schemeClr val="bg1"/>
                </a:solidFill>
                <a:latin typeface="Arial" panose="020B0604020202020204" pitchFamily="34" charset="0"/>
                <a:cs typeface="Arial" panose="020B0604020202020204" pitchFamily="34" charset="0"/>
              </a:rPr>
              <a:t>(discussion guide)</a:t>
            </a:r>
          </a:p>
        </p:txBody>
      </p:sp>
    </p:spTree>
    <p:extLst>
      <p:ext uri="{BB962C8B-B14F-4D97-AF65-F5344CB8AC3E}">
        <p14:creationId xmlns:p14="http://schemas.microsoft.com/office/powerpoint/2010/main" val="127585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What happens next? </a:t>
            </a:r>
          </a:p>
        </p:txBody>
      </p:sp>
      <p:grpSp>
        <p:nvGrpSpPr>
          <p:cNvPr id="21" name="Group 20">
            <a:extLst>
              <a:ext uri="{FF2B5EF4-FFF2-40B4-BE49-F238E27FC236}">
                <a16:creationId xmlns:a16="http://schemas.microsoft.com/office/drawing/2014/main" id="{E50D347F-BDE6-6417-8DC5-00BF7BB484AE}"/>
              </a:ext>
            </a:extLst>
          </p:cNvPr>
          <p:cNvGrpSpPr/>
          <p:nvPr/>
        </p:nvGrpSpPr>
        <p:grpSpPr>
          <a:xfrm>
            <a:off x="9436363" y="6349900"/>
            <a:ext cx="2477522" cy="508100"/>
            <a:chOff x="3336149" y="6164211"/>
            <a:chExt cx="2477522" cy="508100"/>
          </a:xfrm>
        </p:grpSpPr>
        <p:pic>
          <p:nvPicPr>
            <p:cNvPr id="22" name="Picture 21" descr="A picture containing text, clipart&#10;&#10;Description automatically generated">
              <a:extLst>
                <a:ext uri="{FF2B5EF4-FFF2-40B4-BE49-F238E27FC236}">
                  <a16:creationId xmlns:a16="http://schemas.microsoft.com/office/drawing/2014/main" id="{2A34322F-7A05-55B3-CD57-D7BC8AA77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23" name="Content Placeholder 4">
              <a:extLst>
                <a:ext uri="{FF2B5EF4-FFF2-40B4-BE49-F238E27FC236}">
                  <a16:creationId xmlns:a16="http://schemas.microsoft.com/office/drawing/2014/main" id="{F303EDF4-4B9D-0386-02CA-1F4826253E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6" name="TextBox 5">
            <a:extLst>
              <a:ext uri="{FF2B5EF4-FFF2-40B4-BE49-F238E27FC236}">
                <a16:creationId xmlns:a16="http://schemas.microsoft.com/office/drawing/2014/main" id="{168CE6A3-EB29-D74F-2C4A-EDED655EC663}"/>
              </a:ext>
            </a:extLst>
          </p:cNvPr>
          <p:cNvSpPr txBox="1"/>
          <p:nvPr/>
        </p:nvSpPr>
        <p:spPr>
          <a:xfrm>
            <a:off x="1806841" y="1557876"/>
            <a:ext cx="7641711" cy="461665"/>
          </a:xfrm>
          <a:prstGeom prst="rect">
            <a:avLst/>
          </a:prstGeom>
          <a:solidFill>
            <a:srgbClr val="173E70"/>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Extension Health Metrics Workgroup convening in April</a:t>
            </a:r>
          </a:p>
        </p:txBody>
      </p:sp>
      <p:pic>
        <p:nvPicPr>
          <p:cNvPr id="8" name="Graphic 7" descr="Bar chart with solid fill">
            <a:extLst>
              <a:ext uri="{FF2B5EF4-FFF2-40B4-BE49-F238E27FC236}">
                <a16:creationId xmlns:a16="http://schemas.microsoft.com/office/drawing/2014/main" id="{297296CC-1D9E-981B-5B52-5743E9BFCA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841" y="1319085"/>
            <a:ext cx="914400" cy="914400"/>
          </a:xfrm>
          <a:prstGeom prst="rect">
            <a:avLst/>
          </a:prstGeom>
        </p:spPr>
      </p:pic>
      <p:sp>
        <p:nvSpPr>
          <p:cNvPr id="7" name="TextBox 6">
            <a:extLst>
              <a:ext uri="{FF2B5EF4-FFF2-40B4-BE49-F238E27FC236}">
                <a16:creationId xmlns:a16="http://schemas.microsoft.com/office/drawing/2014/main" id="{71301EC6-50EA-F82B-E691-8FC56EEAE929}"/>
              </a:ext>
            </a:extLst>
          </p:cNvPr>
          <p:cNvSpPr txBox="1"/>
          <p:nvPr/>
        </p:nvSpPr>
        <p:spPr>
          <a:xfrm>
            <a:off x="1806841" y="5346698"/>
            <a:ext cx="9370093" cy="830997"/>
          </a:xfrm>
          <a:prstGeom prst="rect">
            <a:avLst/>
          </a:prstGeom>
          <a:solidFill>
            <a:srgbClr val="173E7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CCHE: Develop &amp; pilot institutional self-</a:t>
            </a:r>
            <a:r>
              <a:rPr lang="en-US" sz="2400" dirty="0">
                <a:solidFill>
                  <a:prstClr val="white"/>
                </a:solidFill>
                <a:latin typeface="Arial" panose="020B0604020202020204" pitchFamily="34" charset="0"/>
                <a:cs typeface="Arial" panose="020B0604020202020204" pitchFamily="34" charset="0"/>
              </a:rPr>
              <a:t>a</a:t>
            </a:r>
            <a:r>
              <a:rPr kumimoji="0" lang="en-US"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ssessment</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lang="en-US" sz="2400" dirty="0">
                <a:solidFill>
                  <a:prstClr val="white"/>
                </a:solidFill>
                <a:latin typeface="Arial" panose="020B0604020202020204" pitchFamily="34" charset="0"/>
                <a:cs typeface="Arial" panose="020B0604020202020204" pitchFamily="34" charset="0"/>
              </a:rPr>
              <a:t> re-administer infrastructure survey in Fall 2024</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Graphic 14" descr="Clipboard with solid fill">
            <a:extLst>
              <a:ext uri="{FF2B5EF4-FFF2-40B4-BE49-F238E27FC236}">
                <a16:creationId xmlns:a16="http://schemas.microsoft.com/office/drawing/2014/main" id="{B56D65C8-2A16-5382-9ADD-77010C1A76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209" y="5269473"/>
            <a:ext cx="914400" cy="914400"/>
          </a:xfrm>
          <a:prstGeom prst="rect">
            <a:avLst/>
          </a:prstGeom>
        </p:spPr>
      </p:pic>
      <p:graphicFrame>
        <p:nvGraphicFramePr>
          <p:cNvPr id="12" name="Chart 11">
            <a:extLst>
              <a:ext uri="{FF2B5EF4-FFF2-40B4-BE49-F238E27FC236}">
                <a16:creationId xmlns:a16="http://schemas.microsoft.com/office/drawing/2014/main" id="{ED8E2F16-E2A9-1925-0338-922E1DFA262A}"/>
              </a:ext>
            </a:extLst>
          </p:cNvPr>
          <p:cNvGraphicFramePr>
            <a:graphicFrameLocks/>
          </p:cNvGraphicFramePr>
          <p:nvPr>
            <p:extLst>
              <p:ext uri="{D42A27DB-BD31-4B8C-83A1-F6EECF244321}">
                <p14:modId xmlns:p14="http://schemas.microsoft.com/office/powerpoint/2010/main" val="1920022703"/>
              </p:ext>
            </p:extLst>
          </p:nvPr>
        </p:nvGraphicFramePr>
        <p:xfrm>
          <a:off x="780652" y="2011442"/>
          <a:ext cx="8655711" cy="3512206"/>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2">
            <a:extLst>
              <a:ext uri="{FF2B5EF4-FFF2-40B4-BE49-F238E27FC236}">
                <a16:creationId xmlns:a16="http://schemas.microsoft.com/office/drawing/2014/main" id="{F9DB08E1-F12D-810B-B99D-A27402E82F8A}"/>
              </a:ext>
            </a:extLst>
          </p:cNvPr>
          <p:cNvSpPr txBox="1"/>
          <p:nvPr/>
        </p:nvSpPr>
        <p:spPr>
          <a:xfrm>
            <a:off x="7720169" y="2983299"/>
            <a:ext cx="3456765" cy="1477328"/>
          </a:xfrm>
          <a:prstGeom prst="rect">
            <a:avLst/>
          </a:prstGeom>
          <a:solidFill>
            <a:schemeClr val="bg1">
              <a:lumMod val="75000"/>
            </a:schemeClr>
          </a:solidFill>
        </p:spPr>
        <p:txBody>
          <a:bodyPr wrap="square" rtlCol="0">
            <a:spAutoFit/>
          </a:bodyPr>
          <a:lstStyle/>
          <a:p>
            <a:r>
              <a:rPr lang="en-US" b="1" dirty="0"/>
              <a:t>Summary</a:t>
            </a:r>
            <a:r>
              <a:rPr lang="en-US" dirty="0"/>
              <a:t>: LGUs could select more than 1 response. Several LGUs from all regions indicated interest in starting/expanding or improving cross-program measures next year. </a:t>
            </a:r>
          </a:p>
        </p:txBody>
      </p:sp>
      <p:sp>
        <p:nvSpPr>
          <p:cNvPr id="17" name="TextBox 16">
            <a:extLst>
              <a:ext uri="{FF2B5EF4-FFF2-40B4-BE49-F238E27FC236}">
                <a16:creationId xmlns:a16="http://schemas.microsoft.com/office/drawing/2014/main" id="{1D97A81F-CD00-4CBF-4EEC-B170DF2C213B}"/>
              </a:ext>
            </a:extLst>
          </p:cNvPr>
          <p:cNvSpPr txBox="1"/>
          <p:nvPr/>
        </p:nvSpPr>
        <p:spPr>
          <a:xfrm>
            <a:off x="1112409" y="2329252"/>
            <a:ext cx="6896100" cy="369332"/>
          </a:xfrm>
          <a:prstGeom prst="rect">
            <a:avLst/>
          </a:prstGeom>
          <a:noFill/>
        </p:spPr>
        <p:txBody>
          <a:bodyPr wrap="square">
            <a:spAutoFit/>
          </a:bodyPr>
          <a:lstStyle/>
          <a:p>
            <a:r>
              <a:rPr lang="en-US" sz="1800" b="1" dirty="0">
                <a:latin typeface="Segoe UI" panose="020B0502040204020203" pitchFamily="34" charset="0"/>
                <a:cs typeface="Segoe UI" panose="020B0502040204020203" pitchFamily="34" charset="0"/>
              </a:rPr>
              <a:t>LGU collection of cross-program measures (n=48 LGUs)</a:t>
            </a:r>
          </a:p>
        </p:txBody>
      </p:sp>
    </p:spTree>
    <p:extLst>
      <p:ext uri="{BB962C8B-B14F-4D97-AF65-F5344CB8AC3E}">
        <p14:creationId xmlns:p14="http://schemas.microsoft.com/office/powerpoint/2010/main" val="1317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12CDE-60BD-5F05-38BB-3B8F087EE1C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3C307D2-9BA9-F763-F6DD-2E7FE40CC636}"/>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C51387C2-159B-2C6B-959D-A14E775C074F}"/>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80E2EF1E-83DE-CD98-A648-5F83F7A06C29}"/>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Questions for discussion at the end </a:t>
            </a:r>
          </a:p>
        </p:txBody>
      </p:sp>
      <p:grpSp>
        <p:nvGrpSpPr>
          <p:cNvPr id="21" name="Group 20">
            <a:extLst>
              <a:ext uri="{FF2B5EF4-FFF2-40B4-BE49-F238E27FC236}">
                <a16:creationId xmlns:a16="http://schemas.microsoft.com/office/drawing/2014/main" id="{0A70DA56-0E41-052A-FD01-6BF59EC1ECB7}"/>
              </a:ext>
            </a:extLst>
          </p:cNvPr>
          <p:cNvGrpSpPr/>
          <p:nvPr/>
        </p:nvGrpSpPr>
        <p:grpSpPr>
          <a:xfrm>
            <a:off x="9436363" y="6349900"/>
            <a:ext cx="2477522" cy="508100"/>
            <a:chOff x="3336149" y="6164211"/>
            <a:chExt cx="2477522" cy="508100"/>
          </a:xfrm>
        </p:grpSpPr>
        <p:pic>
          <p:nvPicPr>
            <p:cNvPr id="22" name="Picture 21" descr="A picture containing text, clipart&#10;&#10;Description automatically generated">
              <a:extLst>
                <a:ext uri="{FF2B5EF4-FFF2-40B4-BE49-F238E27FC236}">
                  <a16:creationId xmlns:a16="http://schemas.microsoft.com/office/drawing/2014/main" id="{B84A3524-053C-FA36-EECB-E092938EF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23" name="Content Placeholder 4">
              <a:extLst>
                <a:ext uri="{FF2B5EF4-FFF2-40B4-BE49-F238E27FC236}">
                  <a16:creationId xmlns:a16="http://schemas.microsoft.com/office/drawing/2014/main" id="{B3AE7AB0-0597-0CA4-329A-28605E652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4" name="TextBox 3">
            <a:extLst>
              <a:ext uri="{FF2B5EF4-FFF2-40B4-BE49-F238E27FC236}">
                <a16:creationId xmlns:a16="http://schemas.microsoft.com/office/drawing/2014/main" id="{928EA4A5-672B-1EDE-3BCB-1EA2BE613B3C}"/>
              </a:ext>
            </a:extLst>
          </p:cNvPr>
          <p:cNvSpPr txBox="1"/>
          <p:nvPr/>
        </p:nvSpPr>
        <p:spPr>
          <a:xfrm>
            <a:off x="1935793" y="1510989"/>
            <a:ext cx="9499188" cy="3877985"/>
          </a:xfrm>
          <a:prstGeom prst="rect">
            <a:avLst/>
          </a:prstGeom>
          <a:noFill/>
        </p:spPr>
        <p:txBody>
          <a:bodyPr wrap="square" rtlCol="0">
            <a:spAutoFit/>
          </a:bodyPr>
          <a:lstStyle/>
          <a:p>
            <a:pPr>
              <a:spcAft>
                <a:spcPts val="600"/>
              </a:spcAft>
            </a:pPr>
            <a:r>
              <a:rPr lang="en-US" sz="2400" dirty="0"/>
              <a:t>What does this data tell you about opportunities or challenges the Extension system is facing?</a:t>
            </a:r>
          </a:p>
          <a:p>
            <a:pPr>
              <a:spcAft>
                <a:spcPts val="600"/>
              </a:spcAft>
            </a:pPr>
            <a:endParaRPr lang="en-US" sz="2400" dirty="0"/>
          </a:p>
          <a:p>
            <a:pPr>
              <a:spcAft>
                <a:spcPts val="600"/>
              </a:spcAft>
            </a:pPr>
            <a:r>
              <a:rPr lang="en-US" sz="2400" dirty="0"/>
              <a:t>Who else needs to see this information or could use it? </a:t>
            </a:r>
          </a:p>
          <a:p>
            <a:pPr>
              <a:spcAft>
                <a:spcPts val="600"/>
              </a:spcAft>
            </a:pPr>
            <a:endParaRPr lang="en-US" sz="2400" dirty="0"/>
          </a:p>
          <a:p>
            <a:pPr>
              <a:spcAft>
                <a:spcPts val="600"/>
              </a:spcAft>
            </a:pPr>
            <a:r>
              <a:rPr lang="en-US" sz="2400" dirty="0"/>
              <a:t>How might this information help you/this group with making the case to continue to grow health-related programming?</a:t>
            </a:r>
          </a:p>
          <a:p>
            <a:pPr>
              <a:spcAft>
                <a:spcPts val="600"/>
              </a:spcAft>
            </a:pPr>
            <a:endParaRPr lang="en-US" sz="2400" dirty="0"/>
          </a:p>
          <a:p>
            <a:pPr>
              <a:spcAft>
                <a:spcPts val="600"/>
              </a:spcAft>
            </a:pPr>
            <a:r>
              <a:rPr lang="en-US" sz="2400" dirty="0"/>
              <a:t>Additional developments in health and well-being work to share? </a:t>
            </a:r>
          </a:p>
        </p:txBody>
      </p:sp>
      <p:pic>
        <p:nvPicPr>
          <p:cNvPr id="13" name="Graphic 12" descr="Badge Question Mark with solid fill">
            <a:extLst>
              <a:ext uri="{FF2B5EF4-FFF2-40B4-BE49-F238E27FC236}">
                <a16:creationId xmlns:a16="http://schemas.microsoft.com/office/drawing/2014/main" id="{26388D17-2D62-5146-9C90-7DA8EF6E38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019" y="3634648"/>
            <a:ext cx="914400" cy="914400"/>
          </a:xfrm>
          <a:prstGeom prst="rect">
            <a:avLst/>
          </a:prstGeom>
        </p:spPr>
      </p:pic>
      <p:pic>
        <p:nvPicPr>
          <p:cNvPr id="16" name="Graphic 15" descr="Questions with solid fill">
            <a:extLst>
              <a:ext uri="{FF2B5EF4-FFF2-40B4-BE49-F238E27FC236}">
                <a16:creationId xmlns:a16="http://schemas.microsoft.com/office/drawing/2014/main" id="{FD40CFEC-FC33-FB10-B210-22B09FC2CF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019" y="1830501"/>
            <a:ext cx="914400" cy="914400"/>
          </a:xfrm>
          <a:prstGeom prst="rect">
            <a:avLst/>
          </a:prstGeom>
        </p:spPr>
      </p:pic>
    </p:spTree>
    <p:extLst>
      <p:ext uri="{BB962C8B-B14F-4D97-AF65-F5344CB8AC3E}">
        <p14:creationId xmlns:p14="http://schemas.microsoft.com/office/powerpoint/2010/main" val="94122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23CBE9-2DBB-D45E-A622-FD5A2717F600}"/>
              </a:ext>
            </a:extLst>
          </p:cNvPr>
          <p:cNvSpPr txBox="1"/>
          <p:nvPr/>
        </p:nvSpPr>
        <p:spPr>
          <a:xfrm>
            <a:off x="950038" y="1323084"/>
            <a:ext cx="10585209" cy="707886"/>
          </a:xfrm>
          <a:prstGeom prst="rect">
            <a:avLst/>
          </a:prstGeom>
          <a:noFill/>
        </p:spPr>
        <p:txBody>
          <a:bodyPr wrap="square" rtlCol="0">
            <a:spAutoFit/>
          </a:bodyPr>
          <a:lstStyle/>
          <a:p>
            <a:r>
              <a:rPr lang="en-US" sz="4000" b="1" dirty="0">
                <a:solidFill>
                  <a:schemeClr val="bg1"/>
                </a:solidFill>
                <a:latin typeface="Segoe UI" panose="020B0502040204020203" pitchFamily="34" charset="0"/>
                <a:cs typeface="Segoe UI" panose="020B0502040204020203" pitchFamily="34" charset="0"/>
              </a:rPr>
              <a:t>Questions? </a:t>
            </a:r>
          </a:p>
        </p:txBody>
      </p:sp>
      <p:sp>
        <p:nvSpPr>
          <p:cNvPr id="7" name="TextBox 6">
            <a:extLst>
              <a:ext uri="{FF2B5EF4-FFF2-40B4-BE49-F238E27FC236}">
                <a16:creationId xmlns:a16="http://schemas.microsoft.com/office/drawing/2014/main" id="{98930E28-E42F-7D4D-4A55-5C014786E6D4}"/>
              </a:ext>
            </a:extLst>
          </p:cNvPr>
          <p:cNvSpPr txBox="1"/>
          <p:nvPr/>
        </p:nvSpPr>
        <p:spPr>
          <a:xfrm>
            <a:off x="6441005" y="3644109"/>
            <a:ext cx="5118100" cy="1980029"/>
          </a:xfrm>
          <a:prstGeom prst="rect">
            <a:avLst/>
          </a:prstGeom>
          <a:noFill/>
        </p:spPr>
        <p:txBody>
          <a:bodyPr wrap="square" rtlCol="0">
            <a:spAutoFit/>
          </a:bodyPr>
          <a:lstStyle/>
          <a:p>
            <a:r>
              <a:rPr lang="en-US" b="1" dirty="0">
                <a:solidFill>
                  <a:srgbClr val="173E70"/>
                </a:solidFill>
                <a:latin typeface="Arial" panose="020B0604020202020204" pitchFamily="34" charset="0"/>
                <a:ea typeface="Calibri" panose="020F0502020204030204" pitchFamily="34" charset="0"/>
              </a:rPr>
              <a:t>Maggie Jones</a:t>
            </a:r>
            <a:endParaRPr lang="en-US" sz="1800" b="1" dirty="0">
              <a:solidFill>
                <a:srgbClr val="173E70"/>
              </a:solidFill>
              <a:latin typeface="Arial" panose="020B0604020202020204" pitchFamily="34" charset="0"/>
              <a:ea typeface="Calibri" panose="020F0502020204030204" pitchFamily="34" charset="0"/>
            </a:endParaRPr>
          </a:p>
          <a:p>
            <a:r>
              <a:rPr lang="en-US" sz="1800" dirty="0">
                <a:solidFill>
                  <a:srgbClr val="173E70"/>
                </a:solidFill>
                <a:latin typeface="Arial" panose="020B0604020202020204" pitchFamily="34" charset="0"/>
                <a:ea typeface="Calibri" panose="020F0502020204030204" pitchFamily="34" charset="0"/>
              </a:rPr>
              <a:t>Director</a:t>
            </a:r>
            <a:br>
              <a:rPr lang="en-US" sz="1800" dirty="0">
                <a:solidFill>
                  <a:srgbClr val="173E70"/>
                </a:solidFill>
                <a:latin typeface="Arial" panose="020B0604020202020204" pitchFamily="34" charset="0"/>
                <a:ea typeface="Calibri" panose="020F0502020204030204" pitchFamily="34" charset="0"/>
              </a:rPr>
            </a:br>
            <a:r>
              <a:rPr lang="en-US" sz="1800" dirty="0">
                <a:solidFill>
                  <a:srgbClr val="173E70"/>
                </a:solidFill>
                <a:latin typeface="Arial" panose="020B0604020202020204" pitchFamily="34" charset="0"/>
                <a:ea typeface="Calibri" panose="020F0502020204030204" pitchFamily="34" charset="0"/>
              </a:rPr>
              <a:t>Center for Community Health &amp; Evaluation</a:t>
            </a:r>
          </a:p>
          <a:p>
            <a:endParaRPr lang="en-US" sz="1800" b="1" dirty="0">
              <a:solidFill>
                <a:srgbClr val="173E70"/>
              </a:solidFill>
              <a:latin typeface="Arial" panose="020B0604020202020204" pitchFamily="34" charset="0"/>
              <a:ea typeface="Calibri" panose="020F0502020204030204" pitchFamily="34" charset="0"/>
            </a:endParaRPr>
          </a:p>
          <a:p>
            <a:pPr>
              <a:lnSpc>
                <a:spcPct val="150000"/>
              </a:lnSpc>
            </a:pPr>
            <a:r>
              <a:rPr lang="en-US" u="sng" dirty="0">
                <a:solidFill>
                  <a:srgbClr val="173E70"/>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Maggie.E.Jones</a:t>
            </a:r>
            <a:r>
              <a:rPr lang="en-US" sz="1800" u="sng" dirty="0">
                <a:solidFill>
                  <a:srgbClr val="173E70"/>
                </a:solidFill>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@kp.org</a:t>
            </a:r>
            <a:r>
              <a:rPr lang="en-US" sz="1800" dirty="0">
                <a:solidFill>
                  <a:srgbClr val="173E70"/>
                </a:solidFill>
                <a:latin typeface="Arial" panose="020B0604020202020204" pitchFamily="34" charset="0"/>
                <a:ea typeface="Calibri" panose="020F0502020204030204" pitchFamily="34" charset="0"/>
              </a:rPr>
              <a:t> </a:t>
            </a:r>
            <a:endParaRPr lang="en-US" sz="1800" dirty="0">
              <a:solidFill>
                <a:srgbClr val="173E70"/>
              </a:solidFill>
              <a:latin typeface="Calibri" panose="020F0502020204030204" pitchFamily="34" charset="0"/>
              <a:ea typeface="Calibri" panose="020F0502020204030204" pitchFamily="34" charset="0"/>
            </a:endParaRPr>
          </a:p>
          <a:p>
            <a:pPr>
              <a:lnSpc>
                <a:spcPct val="150000"/>
              </a:lnSpc>
            </a:pPr>
            <a:r>
              <a:rPr lang="en-US" b="1" dirty="0">
                <a:solidFill>
                  <a:srgbClr val="173E70"/>
                </a:solidFill>
                <a:latin typeface="Arial" panose="020B0604020202020204" pitchFamily="34" charset="0"/>
              </a:rPr>
              <a:t>www.cche.org</a:t>
            </a:r>
          </a:p>
        </p:txBody>
      </p:sp>
      <p:grpSp>
        <p:nvGrpSpPr>
          <p:cNvPr id="9" name="Group 8">
            <a:extLst>
              <a:ext uri="{FF2B5EF4-FFF2-40B4-BE49-F238E27FC236}">
                <a16:creationId xmlns:a16="http://schemas.microsoft.com/office/drawing/2014/main" id="{9670BB06-C36A-6FA7-CC88-E6CE28C26F3C}"/>
              </a:ext>
            </a:extLst>
          </p:cNvPr>
          <p:cNvGrpSpPr/>
          <p:nvPr/>
        </p:nvGrpSpPr>
        <p:grpSpPr>
          <a:xfrm>
            <a:off x="4857239" y="6284841"/>
            <a:ext cx="2477522" cy="508100"/>
            <a:chOff x="3336149" y="6164211"/>
            <a:chExt cx="2477522" cy="508100"/>
          </a:xfrm>
        </p:grpSpPr>
        <p:pic>
          <p:nvPicPr>
            <p:cNvPr id="10" name="Picture 9" descr="A picture containing text, clipart&#10;&#10;Description automatically generated">
              <a:extLst>
                <a:ext uri="{FF2B5EF4-FFF2-40B4-BE49-F238E27FC236}">
                  <a16:creationId xmlns:a16="http://schemas.microsoft.com/office/drawing/2014/main" id="{9E15D75F-EB8D-E5C7-97EB-610135625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1" name="Content Placeholder 4">
              <a:extLst>
                <a:ext uri="{FF2B5EF4-FFF2-40B4-BE49-F238E27FC236}">
                  <a16:creationId xmlns:a16="http://schemas.microsoft.com/office/drawing/2014/main" id="{3EFD11C1-9AF3-C53D-E0A6-460F065FD1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3" name="TextBox 2">
            <a:extLst>
              <a:ext uri="{FF2B5EF4-FFF2-40B4-BE49-F238E27FC236}">
                <a16:creationId xmlns:a16="http://schemas.microsoft.com/office/drawing/2014/main" id="{385CF14E-DB2C-61A7-3119-C83EDBC41EBD}"/>
              </a:ext>
            </a:extLst>
          </p:cNvPr>
          <p:cNvSpPr txBox="1"/>
          <p:nvPr/>
        </p:nvSpPr>
        <p:spPr>
          <a:xfrm>
            <a:off x="632897" y="3644109"/>
            <a:ext cx="5118100" cy="1564531"/>
          </a:xfrm>
          <a:prstGeom prst="rect">
            <a:avLst/>
          </a:prstGeom>
          <a:noFill/>
        </p:spPr>
        <p:txBody>
          <a:bodyPr wrap="square" rtlCol="0">
            <a:spAutoFit/>
          </a:bodyPr>
          <a:lstStyle/>
          <a:p>
            <a:r>
              <a:rPr lang="en-US" sz="1800" b="1" dirty="0">
                <a:solidFill>
                  <a:srgbClr val="173E70"/>
                </a:solidFill>
                <a:latin typeface="Arial" panose="020B0604020202020204" pitchFamily="34" charset="0"/>
                <a:ea typeface="Calibri" panose="020F0502020204030204" pitchFamily="34" charset="0"/>
              </a:rPr>
              <a:t>Kate Katzman</a:t>
            </a:r>
          </a:p>
          <a:p>
            <a:r>
              <a:rPr lang="en-US" sz="1800" dirty="0">
                <a:solidFill>
                  <a:srgbClr val="173E70"/>
                </a:solidFill>
                <a:latin typeface="Arial" panose="020B0604020202020204" pitchFamily="34" charset="0"/>
                <a:ea typeface="Calibri" panose="020F0502020204030204" pitchFamily="34" charset="0"/>
              </a:rPr>
              <a:t>Evaluation and Learning Associate</a:t>
            </a:r>
            <a:br>
              <a:rPr lang="en-US" sz="1800" dirty="0">
                <a:solidFill>
                  <a:srgbClr val="173E70"/>
                </a:solidFill>
                <a:latin typeface="Arial" panose="020B0604020202020204" pitchFamily="34" charset="0"/>
                <a:ea typeface="Calibri" panose="020F0502020204030204" pitchFamily="34" charset="0"/>
              </a:rPr>
            </a:br>
            <a:r>
              <a:rPr lang="en-US" sz="1800" dirty="0">
                <a:solidFill>
                  <a:srgbClr val="173E70"/>
                </a:solidFill>
                <a:latin typeface="Arial" panose="020B0604020202020204" pitchFamily="34" charset="0"/>
                <a:ea typeface="Calibri" panose="020F0502020204030204" pitchFamily="34" charset="0"/>
              </a:rPr>
              <a:t>Center for Community Health &amp; Evaluation</a:t>
            </a:r>
          </a:p>
          <a:p>
            <a:endParaRPr lang="en-US" sz="1800" b="1" dirty="0">
              <a:solidFill>
                <a:srgbClr val="173E70"/>
              </a:solidFill>
              <a:latin typeface="Arial" panose="020B0604020202020204" pitchFamily="34" charset="0"/>
              <a:ea typeface="Calibri" panose="020F0502020204030204" pitchFamily="34" charset="0"/>
            </a:endParaRPr>
          </a:p>
          <a:p>
            <a:pPr>
              <a:lnSpc>
                <a:spcPct val="150000"/>
              </a:lnSpc>
            </a:pPr>
            <a:r>
              <a:rPr lang="en-US" dirty="0">
                <a:solidFill>
                  <a:srgbClr val="173E70"/>
                </a:solidFill>
                <a:latin typeface="Arial" panose="020B0604020202020204" pitchFamily="34" charset="0"/>
                <a:hlinkClick r:id="rId3">
                  <a:extLst>
                    <a:ext uri="{A12FA001-AC4F-418D-AE19-62706E023703}">
                      <ahyp:hlinkClr xmlns:ahyp="http://schemas.microsoft.com/office/drawing/2018/hyperlinkcolor" val="tx"/>
                    </a:ext>
                  </a:extLst>
                </a:hlinkClick>
              </a:rPr>
              <a:t>Kate.w.Katzman@kp.org</a:t>
            </a:r>
            <a:endParaRPr lang="en-US" dirty="0">
              <a:solidFill>
                <a:srgbClr val="173E70"/>
              </a:solidFill>
              <a:latin typeface="Arial" panose="020B0604020202020204" pitchFamily="34" charset="0"/>
            </a:endParaRPr>
          </a:p>
        </p:txBody>
      </p:sp>
    </p:spTree>
    <p:extLst>
      <p:ext uri="{BB962C8B-B14F-4D97-AF65-F5344CB8AC3E}">
        <p14:creationId xmlns:p14="http://schemas.microsoft.com/office/powerpoint/2010/main" val="88276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E178DD2-A0AE-66AB-5530-9F45B61ACBF0}"/>
              </a:ext>
            </a:extLst>
          </p:cNvPr>
          <p:cNvSpPr txBox="1"/>
          <p:nvPr/>
        </p:nvSpPr>
        <p:spPr>
          <a:xfrm>
            <a:off x="304800" y="553710"/>
            <a:ext cx="11582400" cy="461665"/>
          </a:xfrm>
          <a:prstGeom prst="rect">
            <a:avLst/>
          </a:prstGeom>
          <a:solidFill>
            <a:srgbClr val="173E7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Segoe UI" panose="020B0502040204020203" pitchFamily="34" charset="0"/>
                <a:cs typeface="Segoe UI" panose="020B0502040204020203" pitchFamily="34" charset="0"/>
              </a:rPr>
              <a:t>Extension Health &amp; Well-being Infrastructure Survey Participants</a:t>
            </a:r>
            <a:endPar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pSp>
        <p:nvGrpSpPr>
          <p:cNvPr id="3" name="Group 2">
            <a:extLst>
              <a:ext uri="{FF2B5EF4-FFF2-40B4-BE49-F238E27FC236}">
                <a16:creationId xmlns:a16="http://schemas.microsoft.com/office/drawing/2014/main" id="{7F7A6EA2-6913-EDD4-021D-C69419460CAF}"/>
              </a:ext>
            </a:extLst>
          </p:cNvPr>
          <p:cNvGrpSpPr/>
          <p:nvPr/>
        </p:nvGrpSpPr>
        <p:grpSpPr>
          <a:xfrm>
            <a:off x="9436363" y="6349900"/>
            <a:ext cx="2477522" cy="508100"/>
            <a:chOff x="3336149" y="6164211"/>
            <a:chExt cx="2477522" cy="508100"/>
          </a:xfrm>
        </p:grpSpPr>
        <p:pic>
          <p:nvPicPr>
            <p:cNvPr id="4" name="Picture 3" descr="A picture containing text, clipart&#10;&#10;Description automatically generated">
              <a:extLst>
                <a:ext uri="{FF2B5EF4-FFF2-40B4-BE49-F238E27FC236}">
                  <a16:creationId xmlns:a16="http://schemas.microsoft.com/office/drawing/2014/main" id="{0FAF804E-D332-D483-B25D-B88F12632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1" name="Content Placeholder 4">
              <a:extLst>
                <a:ext uri="{FF2B5EF4-FFF2-40B4-BE49-F238E27FC236}">
                  <a16:creationId xmlns:a16="http://schemas.microsoft.com/office/drawing/2014/main" id="{01FCF254-A845-4019-832B-5C91EFD62B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pic>
        <p:nvPicPr>
          <p:cNvPr id="7" name="Graphic 6" descr="Cheers with solid fill">
            <a:extLst>
              <a:ext uri="{FF2B5EF4-FFF2-40B4-BE49-F238E27FC236}">
                <a16:creationId xmlns:a16="http://schemas.microsoft.com/office/drawing/2014/main" id="{CFA6541A-7125-FA86-88D1-A0D11A1B0B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2197" y="2371332"/>
            <a:ext cx="717753" cy="717753"/>
          </a:xfrm>
          <a:prstGeom prst="rect">
            <a:avLst/>
          </a:prstGeom>
        </p:spPr>
      </p:pic>
      <p:sp>
        <p:nvSpPr>
          <p:cNvPr id="8" name="TextBox 7">
            <a:extLst>
              <a:ext uri="{FF2B5EF4-FFF2-40B4-BE49-F238E27FC236}">
                <a16:creationId xmlns:a16="http://schemas.microsoft.com/office/drawing/2014/main" id="{DE10B778-15B2-D243-BC72-4FFCEC5BAD49}"/>
              </a:ext>
            </a:extLst>
          </p:cNvPr>
          <p:cNvSpPr txBox="1"/>
          <p:nvPr/>
        </p:nvSpPr>
        <p:spPr>
          <a:xfrm>
            <a:off x="1976043" y="1235686"/>
            <a:ext cx="8280087" cy="1015663"/>
          </a:xfrm>
          <a:prstGeom prst="rect">
            <a:avLst/>
          </a:prstGeom>
          <a:noFill/>
        </p:spPr>
        <p:txBody>
          <a:bodyPr wrap="square" rtlCol="0">
            <a:spAutoFit/>
          </a:bodyPr>
          <a:lstStyle/>
          <a:p>
            <a:pPr algn="ctr"/>
            <a:r>
              <a:rPr lang="en-US" sz="2000" dirty="0">
                <a:cs typeface="Arial" panose="020B0604020202020204" pitchFamily="34" charset="0"/>
              </a:rPr>
              <a:t>To everyone at the 51 responding institutions who took time to reflect on the questions with colleagues, corral responses from different departments, and complete the survey.</a:t>
            </a:r>
          </a:p>
        </p:txBody>
      </p:sp>
      <p:sp>
        <p:nvSpPr>
          <p:cNvPr id="13" name="TextBox 12">
            <a:extLst>
              <a:ext uri="{FF2B5EF4-FFF2-40B4-BE49-F238E27FC236}">
                <a16:creationId xmlns:a16="http://schemas.microsoft.com/office/drawing/2014/main" id="{E068FC76-7CE2-BCED-4EEF-F502FB861CAD}"/>
              </a:ext>
            </a:extLst>
          </p:cNvPr>
          <p:cNvSpPr txBox="1"/>
          <p:nvPr/>
        </p:nvSpPr>
        <p:spPr>
          <a:xfrm>
            <a:off x="4327714" y="2251852"/>
            <a:ext cx="3507525" cy="830997"/>
          </a:xfrm>
          <a:prstGeom prst="rect">
            <a:avLst/>
          </a:prstGeom>
          <a:noFill/>
        </p:spPr>
        <p:txBody>
          <a:bodyPr wrap="square" rtlCol="0">
            <a:spAutoFit/>
          </a:bodyPr>
          <a:lstStyle/>
          <a:p>
            <a:r>
              <a:rPr lang="en-US" sz="4800" b="1" dirty="0">
                <a:solidFill>
                  <a:schemeClr val="accent5"/>
                </a:solidFill>
              </a:rPr>
              <a:t>THANK YOU!</a:t>
            </a:r>
          </a:p>
        </p:txBody>
      </p:sp>
      <p:sp>
        <p:nvSpPr>
          <p:cNvPr id="22" name="TextBox 21">
            <a:extLst>
              <a:ext uri="{FF2B5EF4-FFF2-40B4-BE49-F238E27FC236}">
                <a16:creationId xmlns:a16="http://schemas.microsoft.com/office/drawing/2014/main" id="{64FBD5C3-BD06-4B19-34A4-632680F95DC2}"/>
              </a:ext>
            </a:extLst>
          </p:cNvPr>
          <p:cNvSpPr txBox="1"/>
          <p:nvPr/>
        </p:nvSpPr>
        <p:spPr>
          <a:xfrm>
            <a:off x="1732185" y="4113467"/>
            <a:ext cx="8618074" cy="2215991"/>
          </a:xfrm>
          <a:prstGeom prst="rect">
            <a:avLst/>
          </a:prstGeom>
          <a:solidFill>
            <a:schemeClr val="accent1">
              <a:lumMod val="50000"/>
            </a:schemeClr>
          </a:solidFill>
        </p:spPr>
        <p:txBody>
          <a:bodyPr wrap="square" rtlCol="0">
            <a:spAutoFit/>
          </a:bodyPr>
          <a:lstStyle/>
          <a:p>
            <a:pPr>
              <a:spcAft>
                <a:spcPts val="1200"/>
              </a:spcAft>
            </a:pPr>
            <a:r>
              <a:rPr lang="en-US" sz="1600" b="1" dirty="0">
                <a:solidFill>
                  <a:schemeClr val="bg1"/>
                </a:solidFill>
                <a:latin typeface="Arial" panose="020B0604020202020204" pitchFamily="34" charset="0"/>
                <a:cs typeface="Arial" panose="020B0604020202020204" pitchFamily="34" charset="0"/>
              </a:rPr>
              <a:t>	Pilot sites (n=8) that completed an initial version and provided feedback: </a:t>
            </a:r>
          </a:p>
          <a:p>
            <a:r>
              <a:rPr lang="en-US" sz="1600" b="1" dirty="0">
                <a:solidFill>
                  <a:schemeClr val="bg1"/>
                </a:solidFill>
                <a:latin typeface="Arial" panose="020B0604020202020204" pitchFamily="34" charset="0"/>
                <a:cs typeface="Arial" panose="020B0604020202020204" pitchFamily="34" charset="0"/>
              </a:rPr>
              <a:t>	University of Rhode Island		Oklahoma State University</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University of Maine		University of Arkansas</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Iowa State University		University of Minnesota</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panose="020B0604020202020204" pitchFamily="34" charset="0"/>
                <a:cs typeface="Arial" panose="020B0604020202020204" pitchFamily="34" charset="0"/>
              </a:rPr>
              <a:t>	Montana State University		Washington State University</a:t>
            </a:r>
          </a:p>
        </p:txBody>
      </p:sp>
      <p:pic>
        <p:nvPicPr>
          <p:cNvPr id="6" name="Graphic 5" descr="Cheers with solid fill">
            <a:extLst>
              <a:ext uri="{FF2B5EF4-FFF2-40B4-BE49-F238E27FC236}">
                <a16:creationId xmlns:a16="http://schemas.microsoft.com/office/drawing/2014/main" id="{D635E885-6DC0-4FFF-1FA9-FEC0179A86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83003" y="2296962"/>
            <a:ext cx="717753" cy="717753"/>
          </a:xfrm>
          <a:prstGeom prst="rect">
            <a:avLst/>
          </a:prstGeom>
        </p:spPr>
      </p:pic>
      <p:pic>
        <p:nvPicPr>
          <p:cNvPr id="12" name="Graphic 11" descr="Clapping hands with solid fill">
            <a:extLst>
              <a:ext uri="{FF2B5EF4-FFF2-40B4-BE49-F238E27FC236}">
                <a16:creationId xmlns:a16="http://schemas.microsoft.com/office/drawing/2014/main" id="{C6F50913-F999-31FA-60E7-ACD610A1E0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2129" y="4707914"/>
            <a:ext cx="914400" cy="914400"/>
          </a:xfrm>
          <a:prstGeom prst="rect">
            <a:avLst/>
          </a:prstGeom>
        </p:spPr>
      </p:pic>
      <p:pic>
        <p:nvPicPr>
          <p:cNvPr id="14" name="Graphic 13" descr="Clapping hands with solid fill">
            <a:extLst>
              <a:ext uri="{FF2B5EF4-FFF2-40B4-BE49-F238E27FC236}">
                <a16:creationId xmlns:a16="http://schemas.microsoft.com/office/drawing/2014/main" id="{A00EFBFA-3588-9782-6770-0F0DFBE6E6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11595" y="4707914"/>
            <a:ext cx="914400" cy="914400"/>
          </a:xfrm>
          <a:prstGeom prst="rect">
            <a:avLst/>
          </a:prstGeom>
        </p:spPr>
      </p:pic>
      <p:sp>
        <p:nvSpPr>
          <p:cNvPr id="15" name="TextBox 14">
            <a:extLst>
              <a:ext uri="{FF2B5EF4-FFF2-40B4-BE49-F238E27FC236}">
                <a16:creationId xmlns:a16="http://schemas.microsoft.com/office/drawing/2014/main" id="{013E3EFD-637D-BC13-2E3D-2F9469EB9554}"/>
              </a:ext>
            </a:extLst>
          </p:cNvPr>
          <p:cNvSpPr txBox="1"/>
          <p:nvPr/>
        </p:nvSpPr>
        <p:spPr>
          <a:xfrm>
            <a:off x="1615043" y="3193870"/>
            <a:ext cx="8852705" cy="707886"/>
          </a:xfrm>
          <a:prstGeom prst="rect">
            <a:avLst/>
          </a:prstGeom>
          <a:noFill/>
        </p:spPr>
        <p:txBody>
          <a:bodyPr wrap="square" rtlCol="0">
            <a:spAutoFit/>
          </a:bodyPr>
          <a:lstStyle/>
          <a:p>
            <a:pPr algn="ctr"/>
            <a:r>
              <a:rPr lang="en-US" sz="2000" dirty="0">
                <a:cs typeface="Arial" panose="020B0604020202020204" pitchFamily="34" charset="0"/>
              </a:rPr>
              <a:t>Administration of the survey emphasized the </a:t>
            </a:r>
            <a:r>
              <a:rPr lang="en-US" sz="2000" b="1" dirty="0">
                <a:cs typeface="Arial" panose="020B0604020202020204" pitchFamily="34" charset="0"/>
              </a:rPr>
              <a:t>vital role of health points of contact </a:t>
            </a:r>
            <a:r>
              <a:rPr lang="en-US" sz="2000" dirty="0">
                <a:cs typeface="Arial" panose="020B0604020202020204" pitchFamily="34" charset="0"/>
              </a:rPr>
              <a:t>at institutions to champion and advance health and well-being work</a:t>
            </a:r>
          </a:p>
        </p:txBody>
      </p:sp>
    </p:spTree>
    <p:extLst>
      <p:ext uri="{BB962C8B-B14F-4D97-AF65-F5344CB8AC3E}">
        <p14:creationId xmlns:p14="http://schemas.microsoft.com/office/powerpoint/2010/main" val="186566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42A6091-02C7-181F-B377-8699B2406DA7}"/>
              </a:ext>
            </a:extLst>
          </p:cNvPr>
          <p:cNvSpPr txBox="1"/>
          <p:nvPr/>
        </p:nvSpPr>
        <p:spPr>
          <a:xfrm>
            <a:off x="304799" y="919490"/>
            <a:ext cx="11124769" cy="716350"/>
          </a:xfrm>
          <a:prstGeom prst="rect">
            <a:avLst/>
          </a:prstGeom>
          <a:noFill/>
        </p:spPr>
        <p:txBody>
          <a:bodyPr wrap="square" rtlCol="0">
            <a:spAutoFit/>
          </a:bodyPr>
          <a:lstStyle/>
          <a:p>
            <a:pPr>
              <a:lnSpc>
                <a:spcPct val="200000"/>
              </a:lnSpc>
            </a:pPr>
            <a:r>
              <a:rPr lang="en-US" sz="2400" dirty="0">
                <a:latin typeface="Arial" panose="020B0604020202020204" pitchFamily="34" charset="0"/>
                <a:cs typeface="Arial" panose="020B0604020202020204" pitchFamily="34" charset="0"/>
              </a:rPr>
              <a:t>Extension evaluation &amp; learning partner since 2019</a:t>
            </a:r>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505844"/>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a:ln>
            <a:noFill/>
          </a:ln>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Background: CCHE &amp; Cooperative Extension</a:t>
            </a:r>
          </a:p>
        </p:txBody>
      </p:sp>
      <p:pic>
        <p:nvPicPr>
          <p:cNvPr id="6" name="Picture 5">
            <a:extLst>
              <a:ext uri="{FF2B5EF4-FFF2-40B4-BE49-F238E27FC236}">
                <a16:creationId xmlns:a16="http://schemas.microsoft.com/office/drawing/2014/main" id="{9E05FA6D-2814-6CF4-C56D-5E2F98C95CF1}"/>
              </a:ext>
            </a:extLst>
          </p:cNvPr>
          <p:cNvPicPr>
            <a:picLocks noChangeAspect="1"/>
          </p:cNvPicPr>
          <p:nvPr/>
        </p:nvPicPr>
        <p:blipFill rotWithShape="1">
          <a:blip r:embed="rId3"/>
          <a:srcRect t="3574"/>
          <a:stretch/>
        </p:blipFill>
        <p:spPr>
          <a:xfrm>
            <a:off x="330984" y="2747918"/>
            <a:ext cx="6231045" cy="3069100"/>
          </a:xfrm>
          <a:prstGeom prst="rect">
            <a:avLst/>
          </a:prstGeom>
          <a:ln>
            <a:noFill/>
          </a:ln>
        </p:spPr>
      </p:pic>
      <p:sp>
        <p:nvSpPr>
          <p:cNvPr id="8" name="TextBox 7">
            <a:extLst>
              <a:ext uri="{FF2B5EF4-FFF2-40B4-BE49-F238E27FC236}">
                <a16:creationId xmlns:a16="http://schemas.microsoft.com/office/drawing/2014/main" id="{CB69EBEC-0ACF-C96B-980F-BDE86E39FAF0}"/>
              </a:ext>
            </a:extLst>
          </p:cNvPr>
          <p:cNvSpPr txBox="1"/>
          <p:nvPr/>
        </p:nvSpPr>
        <p:spPr>
          <a:xfrm>
            <a:off x="6974597" y="2001620"/>
            <a:ext cx="4939288" cy="3693319"/>
          </a:xfrm>
          <a:prstGeom prst="rect">
            <a:avLst/>
          </a:prstGeom>
          <a:noFill/>
        </p:spPr>
        <p:txBody>
          <a:bodyPr wrap="square" rtlCol="0">
            <a:spAutoFit/>
          </a:bodyPr>
          <a:lstStyle/>
          <a:p>
            <a:r>
              <a:rPr lang="en-US" sz="1600" b="1" dirty="0">
                <a:solidFill>
                  <a:srgbClr val="002060"/>
                </a:solidFill>
                <a:latin typeface="Arial" panose="020B0604020202020204" pitchFamily="34" charset="0"/>
                <a:cs typeface="Arial" panose="020B0604020202020204" pitchFamily="34" charset="0"/>
              </a:rPr>
              <a:t>Framework Readiness &amp; Resources Assessment</a:t>
            </a:r>
            <a:br>
              <a:rPr lang="en-US" sz="1600" dirty="0">
                <a:solidFill>
                  <a:srgbClr val="002060"/>
                </a:solidFill>
                <a:latin typeface="Arial" panose="020B0604020202020204" pitchFamily="34" charset="0"/>
                <a:cs typeface="Arial" panose="020B0604020202020204" pitchFamily="34" charset="0"/>
              </a:rPr>
            </a:br>
            <a:r>
              <a:rPr lang="en-US" sz="600" dirty="0">
                <a:solidFill>
                  <a:srgbClr val="002060"/>
                </a:solidFill>
                <a:latin typeface="Arial" panose="020B0604020202020204" pitchFamily="34" charset="0"/>
                <a:cs typeface="Arial" panose="020B0604020202020204" pitchFamily="34" charset="0"/>
              </a:rPr>
              <a:t>   </a:t>
            </a:r>
            <a:br>
              <a:rPr lang="en-US" sz="1600" dirty="0">
                <a:solidFill>
                  <a:srgbClr val="002060"/>
                </a:solidFill>
                <a:latin typeface="Arial" panose="020B0604020202020204" pitchFamily="34" charset="0"/>
                <a:cs typeface="Arial" panose="020B0604020202020204" pitchFamily="34" charset="0"/>
              </a:rPr>
            </a:br>
            <a:endParaRPr lang="en-US" sz="16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National Survey</a:t>
            </a:r>
          </a:p>
          <a:p>
            <a:pPr lvl="1" indent="-2857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272 responses</a:t>
            </a:r>
          </a:p>
          <a:p>
            <a:pPr lvl="1" indent="-2857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12 LGUs</a:t>
            </a:r>
          </a:p>
          <a:p>
            <a:pPr lvl="1" indent="-2857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~75% county level respondents</a:t>
            </a:r>
            <a:br>
              <a:rPr lang="en-US" sz="1400" dirty="0">
                <a:solidFill>
                  <a:srgbClr val="002060"/>
                </a:solidFill>
                <a:latin typeface="Arial" panose="020B0604020202020204" pitchFamily="34" charset="0"/>
                <a:cs typeface="Arial" panose="020B0604020202020204" pitchFamily="34" charset="0"/>
              </a:rPr>
            </a:br>
            <a:endParaRPr lang="en-US" sz="14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Regional Listening Sessions</a:t>
            </a:r>
          </a:p>
          <a:p>
            <a:pPr marL="457200" indent="-285750">
              <a:buFont typeface="Arial" panose="020B0604020202020204" pitchFamily="34" charset="0"/>
              <a:buChar char="•"/>
              <a:tabLst>
                <a:tab pos="457200" algn="l"/>
              </a:tabLst>
            </a:pPr>
            <a:r>
              <a:rPr lang="en-US" sz="1400" dirty="0">
                <a:solidFill>
                  <a:srgbClr val="002060"/>
                </a:solidFill>
                <a:latin typeface="Arial" panose="020B0604020202020204" pitchFamily="34" charset="0"/>
                <a:cs typeface="Arial" panose="020B0604020202020204" pitchFamily="34" charset="0"/>
              </a:rPr>
              <a:t>42 participants</a:t>
            </a:r>
          </a:p>
          <a:p>
            <a:pPr marL="457200" indent="-285750">
              <a:buFont typeface="Arial" panose="020B0604020202020204" pitchFamily="34" charset="0"/>
              <a:buChar char="•"/>
              <a:tabLst>
                <a:tab pos="457200" algn="l"/>
              </a:tabLst>
            </a:pPr>
            <a:r>
              <a:rPr lang="en-US" sz="1400" dirty="0">
                <a:solidFill>
                  <a:srgbClr val="002060"/>
                </a:solidFill>
                <a:latin typeface="Arial" panose="020B0604020202020204" pitchFamily="34" charset="0"/>
                <a:cs typeface="Arial" panose="020B0604020202020204" pitchFamily="34" charset="0"/>
              </a:rPr>
              <a:t>33 LGUs (25-1862, 4-1890s, 4 Tribal)</a:t>
            </a:r>
          </a:p>
          <a:p>
            <a:pPr marL="457200" indent="-285750">
              <a:buFont typeface="Arial" panose="020B0604020202020204" pitchFamily="34" charset="0"/>
              <a:buChar char="•"/>
              <a:tabLst>
                <a:tab pos="457200" algn="l"/>
              </a:tabLst>
            </a:pPr>
            <a:r>
              <a:rPr lang="en-US" sz="1400" dirty="0">
                <a:solidFill>
                  <a:srgbClr val="002060"/>
                </a:solidFill>
                <a:latin typeface="Arial" panose="020B0604020202020204" pitchFamily="34" charset="0"/>
                <a:cs typeface="Arial" panose="020B0604020202020204" pitchFamily="34" charset="0"/>
              </a:rPr>
              <a:t>66% county level respondents</a:t>
            </a:r>
          </a:p>
          <a:p>
            <a:pPr marL="285750" indent="-285750">
              <a:buFont typeface="Arial" panose="020B0604020202020204" pitchFamily="34" charset="0"/>
              <a:buChar char="•"/>
              <a:tabLst>
                <a:tab pos="457200" algn="l"/>
              </a:tabLst>
            </a:pPr>
            <a:endParaRPr lang="en-US" sz="1400" dirty="0">
              <a:solidFill>
                <a:srgbClr val="002060"/>
              </a:solidFill>
              <a:latin typeface="Arial" panose="020B0604020202020204" pitchFamily="34" charset="0"/>
              <a:cs typeface="Arial" panose="020B0604020202020204" pitchFamily="34" charset="0"/>
            </a:endParaRPr>
          </a:p>
          <a:p>
            <a:pPr>
              <a:tabLst>
                <a:tab pos="457200" algn="l"/>
              </a:tabLst>
            </a:pPr>
            <a:r>
              <a:rPr lang="en-US" sz="1400" dirty="0">
                <a:solidFill>
                  <a:srgbClr val="002060"/>
                </a:solidFill>
                <a:latin typeface="Arial" panose="020B0604020202020204" pitchFamily="34" charset="0"/>
                <a:cs typeface="Arial" panose="020B0604020202020204" pitchFamily="34" charset="0"/>
              </a:rPr>
              <a:t>Action:</a:t>
            </a:r>
          </a:p>
          <a:p>
            <a:pPr marL="457200" indent="-284163">
              <a:buFont typeface="Arial" panose="020B0604020202020204" pitchFamily="34" charset="0"/>
              <a:buChar char="•"/>
              <a:tabLst>
                <a:tab pos="395288" algn="l"/>
              </a:tabLst>
            </a:pPr>
            <a:r>
              <a:rPr lang="en-US" sz="1400" dirty="0">
                <a:solidFill>
                  <a:srgbClr val="002060"/>
                </a:solidFill>
                <a:latin typeface="Arial" panose="020B0604020202020204" pitchFamily="34" charset="0"/>
                <a:cs typeface="Arial" panose="020B0604020202020204" pitchFamily="34" charset="0"/>
              </a:rPr>
              <a:t>Informed the Health Leadership Committee workplan</a:t>
            </a:r>
          </a:p>
          <a:p>
            <a:pPr marL="457200" indent="-284163">
              <a:buFont typeface="Arial" panose="020B0604020202020204" pitchFamily="34" charset="0"/>
              <a:buChar char="•"/>
              <a:tabLst>
                <a:tab pos="395288" algn="l"/>
              </a:tabLst>
            </a:pPr>
            <a:r>
              <a:rPr lang="en-US" sz="1400" dirty="0">
                <a:solidFill>
                  <a:srgbClr val="002060"/>
                </a:solidFill>
                <a:latin typeface="Arial" panose="020B0604020202020204" pitchFamily="34" charset="0"/>
                <a:cs typeface="Arial" panose="020B0604020202020204" pitchFamily="34" charset="0"/>
              </a:rPr>
              <a:t>Development of Health Metrics Workgroup</a:t>
            </a:r>
          </a:p>
          <a:p>
            <a:pPr marL="457200" indent="-284163">
              <a:buFont typeface="Arial" panose="020B0604020202020204" pitchFamily="34" charset="0"/>
              <a:buChar char="•"/>
              <a:tabLst>
                <a:tab pos="395288" algn="l"/>
              </a:tabLst>
            </a:pPr>
            <a:r>
              <a:rPr lang="en-US" sz="1400" dirty="0">
                <a:solidFill>
                  <a:srgbClr val="002060"/>
                </a:solidFill>
                <a:latin typeface="Arial" panose="020B0604020202020204" pitchFamily="34" charset="0"/>
                <a:cs typeface="Arial" panose="020B0604020202020204" pitchFamily="34" charset="0"/>
              </a:rPr>
              <a:t>Journal of Extension article (submitted)</a:t>
            </a:r>
          </a:p>
        </p:txBody>
      </p:sp>
      <p:sp>
        <p:nvSpPr>
          <p:cNvPr id="17" name="TextBox 16">
            <a:extLst>
              <a:ext uri="{FF2B5EF4-FFF2-40B4-BE49-F238E27FC236}">
                <a16:creationId xmlns:a16="http://schemas.microsoft.com/office/drawing/2014/main" id="{48382ABC-82E2-F7DB-A1DD-3492EF442457}"/>
              </a:ext>
            </a:extLst>
          </p:cNvPr>
          <p:cNvSpPr txBox="1"/>
          <p:nvPr/>
        </p:nvSpPr>
        <p:spPr>
          <a:xfrm>
            <a:off x="1546949" y="2007596"/>
            <a:ext cx="4465831" cy="630942"/>
          </a:xfrm>
          <a:prstGeom prst="rect">
            <a:avLst/>
          </a:prstGeom>
          <a:noFill/>
        </p:spPr>
        <p:txBody>
          <a:bodyPr wrap="square" rtlCol="0">
            <a:spAutoFit/>
          </a:bodyPr>
          <a:lstStyle/>
          <a:p>
            <a:pPr>
              <a:spcAft>
                <a:spcPts val="600"/>
              </a:spcAft>
            </a:pPr>
            <a:r>
              <a:rPr lang="en-US" sz="1600" b="1" dirty="0">
                <a:solidFill>
                  <a:srgbClr val="002060"/>
                </a:solidFill>
                <a:latin typeface="Arial" panose="020B0604020202020204" pitchFamily="34" charset="0"/>
                <a:cs typeface="Arial" panose="020B0604020202020204" pitchFamily="34" charset="0"/>
              </a:rPr>
              <a:t>Well Connected Communities – Waves 1-3</a:t>
            </a:r>
          </a:p>
          <a:p>
            <a:pPr marL="285750" indent="-285750">
              <a:buFont typeface="Arial" panose="020B0604020202020204" pitchFamily="34" charset="0"/>
              <a:buChar char="•"/>
            </a:pPr>
            <a:r>
              <a:rPr lang="en-US" sz="1400" dirty="0">
                <a:solidFill>
                  <a:srgbClr val="002060"/>
                </a:solidFill>
                <a:latin typeface="Arial" panose="020B0604020202020204" pitchFamily="34" charset="0"/>
                <a:cs typeface="Arial" panose="020B0604020202020204" pitchFamily="34" charset="0"/>
              </a:rPr>
              <a:t>23 LGUs; 50 communities</a:t>
            </a:r>
            <a:endParaRPr lang="en-US" sz="1400" dirty="0"/>
          </a:p>
        </p:txBody>
      </p:sp>
      <p:sp>
        <p:nvSpPr>
          <p:cNvPr id="5" name="TextBox 4">
            <a:extLst>
              <a:ext uri="{FF2B5EF4-FFF2-40B4-BE49-F238E27FC236}">
                <a16:creationId xmlns:a16="http://schemas.microsoft.com/office/drawing/2014/main" id="{C9AC5EBE-63F4-AE40-1CC3-927FA4D86077}"/>
              </a:ext>
            </a:extLst>
          </p:cNvPr>
          <p:cNvSpPr txBox="1"/>
          <p:nvPr/>
        </p:nvSpPr>
        <p:spPr>
          <a:xfrm>
            <a:off x="6999527" y="5886452"/>
            <a:ext cx="4914358" cy="369332"/>
          </a:xfrm>
          <a:prstGeom prst="rect">
            <a:avLst/>
          </a:prstGeom>
          <a:noFill/>
        </p:spPr>
        <p:txBody>
          <a:bodyPr wrap="square" rtlCol="0">
            <a:spAutoFit/>
          </a:bodyPr>
          <a:lstStyle/>
          <a:p>
            <a:r>
              <a:rPr lang="en-US" sz="1600" i="1" dirty="0"/>
              <a:t>Supported</a:t>
            </a:r>
            <a:r>
              <a:rPr lang="en-US" i="1" dirty="0"/>
              <a:t> by funding from USDA-NIFA</a:t>
            </a:r>
          </a:p>
        </p:txBody>
      </p:sp>
      <p:sp>
        <p:nvSpPr>
          <p:cNvPr id="11" name="TextBox 10">
            <a:extLst>
              <a:ext uri="{FF2B5EF4-FFF2-40B4-BE49-F238E27FC236}">
                <a16:creationId xmlns:a16="http://schemas.microsoft.com/office/drawing/2014/main" id="{512CF979-E68B-537B-2964-D26CB8E31A3E}"/>
              </a:ext>
            </a:extLst>
          </p:cNvPr>
          <p:cNvSpPr txBox="1"/>
          <p:nvPr/>
        </p:nvSpPr>
        <p:spPr>
          <a:xfrm>
            <a:off x="330983" y="5945191"/>
            <a:ext cx="6231045" cy="338554"/>
          </a:xfrm>
          <a:prstGeom prst="rect">
            <a:avLst/>
          </a:prstGeom>
          <a:noFill/>
        </p:spPr>
        <p:txBody>
          <a:bodyPr wrap="square" rtlCol="0">
            <a:spAutoFit/>
          </a:bodyPr>
          <a:lstStyle/>
          <a:p>
            <a:r>
              <a:rPr lang="en-US" sz="1600" i="1" dirty="0"/>
              <a:t>Supported by funding from the Robert Wood Johnson Foundation</a:t>
            </a:r>
          </a:p>
        </p:txBody>
      </p:sp>
      <p:pic>
        <p:nvPicPr>
          <p:cNvPr id="12" name="Picture 11" descr="A picture containing schematic&#10;&#10;Description automatically generated">
            <a:extLst>
              <a:ext uri="{FF2B5EF4-FFF2-40B4-BE49-F238E27FC236}">
                <a16:creationId xmlns:a16="http://schemas.microsoft.com/office/drawing/2014/main" id="{91A2EB51-120A-035B-079E-B2034ABC0D61}"/>
              </a:ext>
            </a:extLst>
          </p:cNvPr>
          <p:cNvPicPr>
            <a:picLocks noChangeAspect="1"/>
          </p:cNvPicPr>
          <p:nvPr/>
        </p:nvPicPr>
        <p:blipFill>
          <a:blip r:embed="rId4"/>
          <a:stretch>
            <a:fillRect/>
          </a:stretch>
        </p:blipFill>
        <p:spPr>
          <a:xfrm>
            <a:off x="388646" y="1580814"/>
            <a:ext cx="1158303" cy="1100961"/>
          </a:xfrm>
          <a:prstGeom prst="rect">
            <a:avLst/>
          </a:prstGeom>
          <a:noFill/>
        </p:spPr>
      </p:pic>
      <p:grpSp>
        <p:nvGrpSpPr>
          <p:cNvPr id="14" name="Group 13">
            <a:extLst>
              <a:ext uri="{FF2B5EF4-FFF2-40B4-BE49-F238E27FC236}">
                <a16:creationId xmlns:a16="http://schemas.microsoft.com/office/drawing/2014/main" id="{C6C44F05-9833-48A7-8AA2-27C07EB1EC0C}"/>
              </a:ext>
            </a:extLst>
          </p:cNvPr>
          <p:cNvGrpSpPr/>
          <p:nvPr/>
        </p:nvGrpSpPr>
        <p:grpSpPr>
          <a:xfrm>
            <a:off x="9436363" y="6349900"/>
            <a:ext cx="2477522" cy="508100"/>
            <a:chOff x="3336149" y="6164211"/>
            <a:chExt cx="2477522" cy="508100"/>
          </a:xfrm>
        </p:grpSpPr>
        <p:pic>
          <p:nvPicPr>
            <p:cNvPr id="21" name="Picture 20" descr="A picture containing text, clipart&#10;&#10;Description automatically generated">
              <a:extLst>
                <a:ext uri="{FF2B5EF4-FFF2-40B4-BE49-F238E27FC236}">
                  <a16:creationId xmlns:a16="http://schemas.microsoft.com/office/drawing/2014/main" id="{E30F1A5A-FF0A-E056-F7BA-CE09FA64A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22" name="Content Placeholder 4">
              <a:extLst>
                <a:ext uri="{FF2B5EF4-FFF2-40B4-BE49-F238E27FC236}">
                  <a16:creationId xmlns:a16="http://schemas.microsoft.com/office/drawing/2014/main" id="{0AD2502A-C170-8A63-524C-E1651296CB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Tree>
    <p:extLst>
      <p:ext uri="{BB962C8B-B14F-4D97-AF65-F5344CB8AC3E}">
        <p14:creationId xmlns:p14="http://schemas.microsoft.com/office/powerpoint/2010/main" val="3261201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E178DD2-A0AE-66AB-5530-9F45B61ACBF0}"/>
              </a:ext>
            </a:extLst>
          </p:cNvPr>
          <p:cNvSpPr txBox="1"/>
          <p:nvPr/>
        </p:nvSpPr>
        <p:spPr>
          <a:xfrm>
            <a:off x="304800" y="553710"/>
            <a:ext cx="11582400" cy="461665"/>
          </a:xfrm>
          <a:prstGeom prst="rect">
            <a:avLst/>
          </a:prstGeom>
          <a:solidFill>
            <a:srgbClr val="173E70"/>
          </a:solidFill>
        </p:spPr>
        <p:txBody>
          <a:bodyPr wrap="square" rtlCol="0">
            <a:spAutoFit/>
          </a:bodyPr>
          <a:lstStyle/>
          <a:p>
            <a:r>
              <a:rPr lang="en-US" sz="2400" b="1" dirty="0">
                <a:solidFill>
                  <a:prstClr val="white"/>
                </a:solidFill>
                <a:latin typeface="Segoe UI" panose="020B0502040204020203" pitchFamily="34" charset="0"/>
                <a:cs typeface="Segoe UI" panose="020B0502040204020203" pitchFamily="34" charset="0"/>
              </a:rPr>
              <a:t>Overview:</a:t>
            </a:r>
            <a:r>
              <a:rPr lang="en-US" sz="2400" dirty="0">
                <a:solidFill>
                  <a:schemeClr val="bg1"/>
                </a:solidFill>
              </a:rPr>
              <a:t> </a:t>
            </a:r>
            <a:r>
              <a:rPr lang="en-US" sz="2400" b="1" dirty="0">
                <a:solidFill>
                  <a:prstClr val="white"/>
                </a:solidFill>
                <a:latin typeface="Segoe UI" panose="020B0502040204020203" pitchFamily="34" charset="0"/>
                <a:cs typeface="Segoe UI" panose="020B0502040204020203" pitchFamily="34" charset="0"/>
              </a:rPr>
              <a:t>2023 Health and Well-being Infrastructure Survey</a:t>
            </a:r>
          </a:p>
        </p:txBody>
      </p:sp>
      <p:grpSp>
        <p:nvGrpSpPr>
          <p:cNvPr id="3" name="Group 2">
            <a:extLst>
              <a:ext uri="{FF2B5EF4-FFF2-40B4-BE49-F238E27FC236}">
                <a16:creationId xmlns:a16="http://schemas.microsoft.com/office/drawing/2014/main" id="{7F7A6EA2-6913-EDD4-021D-C69419460CAF}"/>
              </a:ext>
            </a:extLst>
          </p:cNvPr>
          <p:cNvGrpSpPr/>
          <p:nvPr/>
        </p:nvGrpSpPr>
        <p:grpSpPr>
          <a:xfrm>
            <a:off x="9436363" y="6349900"/>
            <a:ext cx="2477522" cy="508100"/>
            <a:chOff x="3336149" y="6164211"/>
            <a:chExt cx="2477522" cy="508100"/>
          </a:xfrm>
        </p:grpSpPr>
        <p:pic>
          <p:nvPicPr>
            <p:cNvPr id="4" name="Picture 3" descr="A picture containing text, clipart&#10;&#10;Description automatically generated">
              <a:extLst>
                <a:ext uri="{FF2B5EF4-FFF2-40B4-BE49-F238E27FC236}">
                  <a16:creationId xmlns:a16="http://schemas.microsoft.com/office/drawing/2014/main" id="{0FAF804E-D332-D483-B25D-B88F12632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11" name="Content Placeholder 4">
              <a:extLst>
                <a:ext uri="{FF2B5EF4-FFF2-40B4-BE49-F238E27FC236}">
                  <a16:creationId xmlns:a16="http://schemas.microsoft.com/office/drawing/2014/main" id="{01FCF254-A845-4019-832B-5C91EFD62B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graphicFrame>
        <p:nvGraphicFramePr>
          <p:cNvPr id="6" name="Table 6">
            <a:extLst>
              <a:ext uri="{FF2B5EF4-FFF2-40B4-BE49-F238E27FC236}">
                <a16:creationId xmlns:a16="http://schemas.microsoft.com/office/drawing/2014/main" id="{61A11FA1-BF3A-C871-B4AE-2EB5A45650A5}"/>
              </a:ext>
            </a:extLst>
          </p:cNvPr>
          <p:cNvGraphicFramePr>
            <a:graphicFrameLocks noGrp="1"/>
          </p:cNvGraphicFramePr>
          <p:nvPr>
            <p:extLst>
              <p:ext uri="{D42A27DB-BD31-4B8C-83A1-F6EECF244321}">
                <p14:modId xmlns:p14="http://schemas.microsoft.com/office/powerpoint/2010/main" val="914160853"/>
              </p:ext>
            </p:extLst>
          </p:nvPr>
        </p:nvGraphicFramePr>
        <p:xfrm>
          <a:off x="442812" y="1261940"/>
          <a:ext cx="11471073" cy="4723754"/>
        </p:xfrm>
        <a:graphic>
          <a:graphicData uri="http://schemas.openxmlformats.org/drawingml/2006/table">
            <a:tbl>
              <a:tblPr firstRow="1" bandRow="1">
                <a:tableStyleId>{22838BEF-8BB2-4498-84A7-C5851F593DF1}</a:tableStyleId>
              </a:tblPr>
              <a:tblGrid>
                <a:gridCol w="1499286">
                  <a:extLst>
                    <a:ext uri="{9D8B030D-6E8A-4147-A177-3AD203B41FA5}">
                      <a16:colId xmlns:a16="http://schemas.microsoft.com/office/drawing/2014/main" val="2923468024"/>
                    </a:ext>
                  </a:extLst>
                </a:gridCol>
                <a:gridCol w="9971787">
                  <a:extLst>
                    <a:ext uri="{9D8B030D-6E8A-4147-A177-3AD203B41FA5}">
                      <a16:colId xmlns:a16="http://schemas.microsoft.com/office/drawing/2014/main" val="1700859315"/>
                    </a:ext>
                  </a:extLst>
                </a:gridCol>
              </a:tblGrid>
              <a:tr h="590726">
                <a:tc>
                  <a:txBody>
                    <a:bodyPr/>
                    <a:lstStyle/>
                    <a:p>
                      <a:r>
                        <a:rPr lang="en-US" sz="1500" dirty="0">
                          <a:solidFill>
                            <a:schemeClr val="tx1"/>
                          </a:solidFill>
                          <a:latin typeface="Arial" panose="020B0604020202020204" pitchFamily="34" charset="0"/>
                          <a:cs typeface="Arial" panose="020B0604020202020204" pitchFamily="34" charset="0"/>
                        </a:rPr>
                        <a:t>Purpose</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kumimoji="0" lang="en-US" sz="15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Measurement</a:t>
                      </a:r>
                      <a:r>
                        <a:rPr kumimoji="0" lang="en-US" sz="15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5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understand and share the depth and breadth of Extension’s health and well-being efforts to date and to be able to monitor changes over time. </a:t>
                      </a:r>
                      <a:r>
                        <a:rPr lang="en-US" sz="1500" kern="1200" dirty="0">
                          <a:solidFill>
                            <a:schemeClr val="tx1"/>
                          </a:solidFill>
                          <a:effectLst/>
                          <a:latin typeface="Arial" panose="020B0604020202020204" pitchFamily="34" charset="0"/>
                          <a:cs typeface="Arial" panose="020B0604020202020204" pitchFamily="34" charset="0"/>
                        </a:rPr>
                        <a:t>Aiming for annual administration going forward. </a:t>
                      </a:r>
                    </a:p>
                    <a:p>
                      <a:pPr>
                        <a:spcAft>
                          <a:spcPts val="600"/>
                        </a:spcAft>
                      </a:pPr>
                      <a:endParaRPr lang="en-US" sz="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455410"/>
                  </a:ext>
                </a:extLst>
              </a:tr>
              <a:tr h="426149">
                <a:tc>
                  <a:txBody>
                    <a:bodyPr/>
                    <a:lstStyle/>
                    <a:p>
                      <a:r>
                        <a:rPr lang="en-US" sz="1500" b="1" dirty="0">
                          <a:latin typeface="Arial" panose="020B0604020202020204" pitchFamily="34" charset="0"/>
                          <a:cs typeface="Arial" panose="020B0604020202020204" pitchFamily="34" charset="0"/>
                        </a:rPr>
                        <a:t>Structure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a:solidFill>
                            <a:schemeClr val="tx1"/>
                          </a:solidFill>
                          <a:latin typeface="Arial" panose="020B0604020202020204" pitchFamily="34" charset="0"/>
                          <a:cs typeface="Arial" panose="020B0604020202020204" pitchFamily="34" charset="0"/>
                        </a:rPr>
                        <a:t>Web-based survey, 23 total questions.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9171885"/>
                  </a:ext>
                </a:extLst>
              </a:tr>
              <a:tr h="994953">
                <a:tc>
                  <a:txBody>
                    <a:bodyPr/>
                    <a:lstStyle/>
                    <a:p>
                      <a:r>
                        <a:rPr lang="en-US" sz="1500" b="1" dirty="0">
                          <a:latin typeface="Arial" panose="020B0604020202020204" pitchFamily="34" charset="0"/>
                          <a:cs typeface="Arial" panose="020B0604020202020204" pitchFamily="34" charset="0"/>
                        </a:rPr>
                        <a:t>Timing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 typeface="Arial" panose="020B0604020202020204" pitchFamily="34" charset="0"/>
                        <a:buNone/>
                      </a:pPr>
                      <a:r>
                        <a:rPr lang="en-US" sz="1500" b="1" dirty="0">
                          <a:solidFill>
                            <a:schemeClr val="tx1"/>
                          </a:solidFill>
                          <a:latin typeface="Arial" panose="020B0604020202020204" pitchFamily="34" charset="0"/>
                          <a:cs typeface="Arial" panose="020B0604020202020204" pitchFamily="34" charset="0"/>
                        </a:rPr>
                        <a:t>Pilot: </a:t>
                      </a:r>
                      <a:r>
                        <a:rPr lang="en-US" sz="1500" dirty="0">
                          <a:solidFill>
                            <a:schemeClr val="tx1"/>
                          </a:solidFill>
                          <a:latin typeface="Arial" panose="020B0604020202020204" pitchFamily="34" charset="0"/>
                          <a:cs typeface="Arial" panose="020B0604020202020204" pitchFamily="34" charset="0"/>
                        </a:rPr>
                        <a:t>August 2023 with 8 LGUs</a:t>
                      </a:r>
                    </a:p>
                    <a:p>
                      <a:pPr marL="0" indent="0">
                        <a:buFont typeface="Arial" panose="020B0604020202020204" pitchFamily="34" charset="0"/>
                        <a:buNone/>
                      </a:pPr>
                      <a:r>
                        <a:rPr lang="en-US" sz="1500" b="1" dirty="0">
                          <a:solidFill>
                            <a:schemeClr val="tx1"/>
                          </a:solidFill>
                          <a:latin typeface="Arial" panose="020B0604020202020204" pitchFamily="34" charset="0"/>
                          <a:cs typeface="Arial" panose="020B0604020202020204" pitchFamily="34" charset="0"/>
                        </a:rPr>
                        <a:t>Broad administration: </a:t>
                      </a:r>
                      <a:r>
                        <a:rPr lang="en-US" sz="1500" b="0" dirty="0">
                          <a:solidFill>
                            <a:schemeClr val="tx1"/>
                          </a:solidFill>
                          <a:latin typeface="Arial" panose="020B0604020202020204" pitchFamily="34" charset="0"/>
                          <a:cs typeface="Arial" panose="020B0604020202020204" pitchFamily="34" charset="0"/>
                        </a:rPr>
                        <a:t>Sept. 20 - </a:t>
                      </a:r>
                      <a:r>
                        <a:rPr lang="en-US" sz="1500" b="0" strike="noStrike" dirty="0">
                          <a:solidFill>
                            <a:schemeClr val="tx1"/>
                          </a:solidFill>
                          <a:latin typeface="Arial" panose="020B0604020202020204" pitchFamily="34" charset="0"/>
                          <a:cs typeface="Arial" panose="020B0604020202020204" pitchFamily="34" charset="0"/>
                        </a:rPr>
                        <a:t>October 27, 2023</a:t>
                      </a:r>
                    </a:p>
                    <a:p>
                      <a:pPr marL="0" indent="0">
                        <a:buFont typeface="Arial" panose="020B0604020202020204" pitchFamily="34" charset="0"/>
                        <a:buNone/>
                      </a:pPr>
                      <a:r>
                        <a:rPr lang="en-US" sz="1500" b="1" strike="noStrike" dirty="0">
                          <a:solidFill>
                            <a:schemeClr val="tx1"/>
                          </a:solidFill>
                          <a:latin typeface="Arial" panose="020B0604020202020204" pitchFamily="34" charset="0"/>
                          <a:cs typeface="Arial" panose="020B0604020202020204" pitchFamily="34" charset="0"/>
                        </a:rPr>
                        <a:t>      </a:t>
                      </a:r>
                      <a:r>
                        <a:rPr lang="en-US" sz="1500" dirty="0">
                          <a:solidFill>
                            <a:schemeClr val="tx1"/>
                          </a:solidFill>
                          <a:latin typeface="Arial" panose="020B0604020202020204" pitchFamily="34" charset="0"/>
                          <a:cs typeface="Arial" panose="020B0604020202020204" pitchFamily="34" charset="0"/>
                        </a:rPr>
                        <a:t>→ Survey distributed to 76 LGUs (all 1890s and 1862s)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0090411"/>
                  </a:ext>
                </a:extLst>
              </a:tr>
              <a:tr h="1854852">
                <a:tc>
                  <a:txBody>
                    <a:bodyPr/>
                    <a:lstStyle/>
                    <a:p>
                      <a:r>
                        <a:rPr lang="en-US" sz="1500" b="1" dirty="0">
                          <a:latin typeface="Arial" panose="020B0604020202020204" pitchFamily="34" charset="0"/>
                          <a:cs typeface="Arial" panose="020B0604020202020204" pitchFamily="34" charset="0"/>
                        </a:rPr>
                        <a:t>Content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dirty="0">
                          <a:solidFill>
                            <a:schemeClr val="tx1"/>
                          </a:solidFill>
                          <a:effectLst/>
                          <a:latin typeface="Arial" panose="020B0604020202020204" pitchFamily="34" charset="0"/>
                          <a:cs typeface="Arial" panose="020B0604020202020204" pitchFamily="34" charset="0"/>
                        </a:rPr>
                        <a:t>17 questions collecting quantitative data and 6 open-ended qualitative questions to provide additional context.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500" kern="1200" dirty="0">
                          <a:solidFill>
                            <a:schemeClr val="tx1"/>
                          </a:solidFill>
                          <a:effectLst/>
                          <a:latin typeface="Arial" panose="020B0604020202020204" pitchFamily="34" charset="0"/>
                          <a:cs typeface="Arial" panose="020B0604020202020204" pitchFamily="34" charset="0"/>
                        </a:rPr>
                        <a:t>Questions asked for current status (as of Fall 2023) or were retrospective (in the past 5 years) on these topics:</a:t>
                      </a:r>
                      <a:endParaRPr lang="en-US" sz="1500" b="0" kern="1200" dirty="0">
                        <a:solidFill>
                          <a:schemeClr val="tx1"/>
                        </a:solidFill>
                        <a:effectLst/>
                        <a:latin typeface="Arial" panose="020B0604020202020204" pitchFamily="34" charset="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500" b="0" kern="1200" dirty="0">
                          <a:solidFill>
                            <a:schemeClr val="accent5">
                              <a:lumMod val="75000"/>
                            </a:schemeClr>
                          </a:solidFill>
                          <a:effectLst/>
                          <a:latin typeface="Arial" panose="020B0604020202020204" pitchFamily="34" charset="0"/>
                          <a:cs typeface="Arial" panose="020B0604020202020204" pitchFamily="34" charset="0"/>
                        </a:rPr>
                        <a:t>Framework familiarity &amp; prioritization</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500" b="0" kern="1200" dirty="0">
                          <a:solidFill>
                            <a:schemeClr val="accent5">
                              <a:lumMod val="75000"/>
                            </a:schemeClr>
                          </a:solidFill>
                          <a:effectLst/>
                          <a:latin typeface="Arial" panose="020B0604020202020204" pitchFamily="34" charset="0"/>
                          <a:cs typeface="Arial" panose="020B0604020202020204" pitchFamily="34" charset="0"/>
                        </a:rPr>
                        <a:t>Scope of health and well-being work</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500" b="0" kern="1200" dirty="0">
                          <a:solidFill>
                            <a:schemeClr val="accent5">
                              <a:lumMod val="75000"/>
                            </a:schemeClr>
                          </a:solidFill>
                          <a:effectLst/>
                          <a:latin typeface="Arial" panose="020B0604020202020204" pitchFamily="34" charset="0"/>
                          <a:cs typeface="Arial" panose="020B0604020202020204" pitchFamily="34" charset="0"/>
                        </a:rPr>
                        <a:t>Funding for health and well-being work</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500" b="0" kern="1200" dirty="0">
                          <a:solidFill>
                            <a:schemeClr val="accent5">
                              <a:lumMod val="75000"/>
                            </a:schemeClr>
                          </a:solidFill>
                          <a:effectLst/>
                          <a:latin typeface="Arial" panose="020B0604020202020204" pitchFamily="34" charset="0"/>
                          <a:cs typeface="Arial" panose="020B0604020202020204" pitchFamily="34" charset="0"/>
                        </a:rPr>
                        <a:t>Health and well-being leadership &amp; staffing</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500" b="0" kern="1200" dirty="0">
                          <a:solidFill>
                            <a:schemeClr val="accent5">
                              <a:lumMod val="75000"/>
                            </a:schemeClr>
                          </a:solidFill>
                          <a:effectLst/>
                          <a:latin typeface="Arial" panose="020B0604020202020204" pitchFamily="34" charset="0"/>
                          <a:cs typeface="Arial" panose="020B0604020202020204" pitchFamily="34" charset="0"/>
                        </a:rPr>
                        <a:t>Community engagement &amp; partnership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400" kern="1200"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138100"/>
                  </a:ext>
                </a:extLst>
              </a:tr>
              <a:tr h="715643">
                <a:tc>
                  <a:txBody>
                    <a:bodyPr/>
                    <a:lstStyle/>
                    <a:p>
                      <a:r>
                        <a:rPr lang="en-US" sz="1400" b="1" dirty="0">
                          <a:latin typeface="Arial" panose="020B0604020202020204" pitchFamily="34" charset="0"/>
                          <a:cs typeface="Arial" panose="020B0604020202020204" pitchFamily="34" charset="0"/>
                        </a:rPr>
                        <a:t>Administration</a:t>
                      </a:r>
                      <a:br>
                        <a:rPr lang="en-US" sz="1400" b="1" dirty="0">
                          <a:latin typeface="Arial" panose="020B0604020202020204" pitchFamily="34" charset="0"/>
                          <a:cs typeface="Arial" panose="020B0604020202020204" pitchFamily="34" charset="0"/>
                        </a:rPr>
                      </a:br>
                      <a:br>
                        <a:rPr lang="en-US" sz="1500" b="1" dirty="0">
                          <a:latin typeface="Arial" panose="020B0604020202020204" pitchFamily="34" charset="0"/>
                          <a:cs typeface="Arial" panose="020B0604020202020204" pitchFamily="34" charset="0"/>
                        </a:rPr>
                      </a:br>
                      <a:endParaRPr lang="en-US" sz="15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1500" dirty="0">
                          <a:solidFill>
                            <a:schemeClr val="tx1"/>
                          </a:solidFill>
                          <a:latin typeface="Arial" panose="020B0604020202020204" pitchFamily="34" charset="0"/>
                          <a:cs typeface="Arial" panose="020B0604020202020204" pitchFamily="34" charset="0"/>
                        </a:rPr>
                        <a:t>One response per LGU. Completion of the survey required engagement of multiple staff such as program leaders, administrators, and fiscal personnel.</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365952"/>
                  </a:ext>
                </a:extLst>
              </a:tr>
            </a:tbl>
          </a:graphicData>
        </a:graphic>
      </p:graphicFrame>
    </p:spTree>
    <p:extLst>
      <p:ext uri="{BB962C8B-B14F-4D97-AF65-F5344CB8AC3E}">
        <p14:creationId xmlns:p14="http://schemas.microsoft.com/office/powerpoint/2010/main" val="133094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C9EE59-20A2-4D94-A92D-FAA7EE671481}"/>
              </a:ext>
            </a:extLst>
          </p:cNvPr>
          <p:cNvSpPr/>
          <p:nvPr/>
        </p:nvSpPr>
        <p:spPr>
          <a:xfrm>
            <a:off x="0" y="0"/>
            <a:ext cx="12192000" cy="1578634"/>
          </a:xfrm>
          <a:prstGeom prst="rect">
            <a:avLst/>
          </a:prstGeom>
          <a:solidFill>
            <a:srgbClr val="173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69C02D-7908-467E-883D-E0B2F0049F9C}"/>
              </a:ext>
            </a:extLst>
          </p:cNvPr>
          <p:cNvSpPr>
            <a:spLocks noGrp="1"/>
          </p:cNvSpPr>
          <p:nvPr>
            <p:ph type="title"/>
          </p:nvPr>
        </p:nvSpPr>
        <p:spPr>
          <a:xfrm>
            <a:off x="1629531" y="755589"/>
            <a:ext cx="6991743" cy="569392"/>
          </a:xfrm>
        </p:spPr>
        <p:txBody>
          <a:bodyPr/>
          <a:lstStyle/>
          <a:p>
            <a:r>
              <a:rPr lang="en-US" sz="2400" b="1" dirty="0">
                <a:solidFill>
                  <a:schemeClr val="bg1"/>
                </a:solidFill>
                <a:latin typeface="Segoe UI" panose="020B0502040204020203" pitchFamily="34" charset="0"/>
                <a:cs typeface="Segoe UI" panose="020B0502040204020203" pitchFamily="34" charset="0"/>
              </a:rPr>
              <a:t>Survey: respondents</a:t>
            </a:r>
          </a:p>
        </p:txBody>
      </p:sp>
      <p:sp>
        <p:nvSpPr>
          <p:cNvPr id="3" name="Slide Number Placeholder 2">
            <a:extLst>
              <a:ext uri="{FF2B5EF4-FFF2-40B4-BE49-F238E27FC236}">
                <a16:creationId xmlns:a16="http://schemas.microsoft.com/office/drawing/2014/main" id="{CB41E580-685A-498F-A514-D9563F29A50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9" name="Content Placeholder 10">
            <a:extLst>
              <a:ext uri="{FF2B5EF4-FFF2-40B4-BE49-F238E27FC236}">
                <a16:creationId xmlns:a16="http://schemas.microsoft.com/office/drawing/2014/main" id="{DF5025A7-B7C5-4087-91DA-E8874E801AF4}"/>
              </a:ext>
            </a:extLst>
          </p:cNvPr>
          <p:cNvSpPr txBox="1">
            <a:spLocks/>
          </p:cNvSpPr>
          <p:nvPr/>
        </p:nvSpPr>
        <p:spPr>
          <a:xfrm>
            <a:off x="1889945" y="3956109"/>
            <a:ext cx="2686707" cy="1129241"/>
          </a:xfrm>
          <a:prstGeom prst="rect">
            <a:avLst/>
          </a:prstGeom>
        </p:spPr>
        <p:txBody>
          <a:bodyPr vert="horz" lIns="91440" tIns="45720" rIns="91440" bIns="45720" rtlCol="0">
            <a:noAutofit/>
          </a:bodyPr>
          <a:lstStyle>
            <a:lvl1pPr marL="171450" indent="-171450" algn="l" defTabSz="685800" rtl="0" eaLnBrk="1" latinLnBrk="0" hangingPunct="1">
              <a:lnSpc>
                <a:spcPct val="110000"/>
              </a:lnSpc>
              <a:spcBef>
                <a:spcPts val="250"/>
              </a:spcBef>
              <a:spcAft>
                <a:spcPts val="250"/>
              </a:spcAft>
              <a:buFont typeface="Arial" panose="020B0604020202020204" pitchFamily="34" charset="0"/>
              <a:buChar char="•"/>
              <a:defRPr sz="1400" kern="1200">
                <a:solidFill>
                  <a:schemeClr val="tx1">
                    <a:lumMod val="85000"/>
                    <a:lumOff val="15000"/>
                  </a:schemeClr>
                </a:solidFill>
                <a:latin typeface="+mn-lt"/>
                <a:ea typeface="+mn-ea"/>
                <a:cs typeface="+mn-cs"/>
              </a:defRPr>
            </a:lvl1pPr>
            <a:lvl2pPr marL="514350" indent="-171450" algn="l" defTabSz="685800" rtl="0" eaLnBrk="1" latinLnBrk="0" hangingPunct="1">
              <a:lnSpc>
                <a:spcPct val="110000"/>
              </a:lnSpc>
              <a:spcBef>
                <a:spcPts val="250"/>
              </a:spcBef>
              <a:spcAft>
                <a:spcPts val="250"/>
              </a:spcAft>
              <a:buSzPct val="80000"/>
              <a:buFont typeface="Wingdings" charset="2"/>
              <a:buChar char="§"/>
              <a:defRPr sz="1400" kern="1200">
                <a:solidFill>
                  <a:schemeClr val="tx1">
                    <a:lumMod val="85000"/>
                    <a:lumOff val="15000"/>
                  </a:schemeClr>
                </a:solidFill>
                <a:latin typeface="+mn-lt"/>
                <a:ea typeface="+mn-ea"/>
                <a:cs typeface="+mn-cs"/>
              </a:defRPr>
            </a:lvl2pPr>
            <a:lvl3pPr marL="857250" indent="-171450" algn="l" defTabSz="685800" rtl="0" eaLnBrk="1" latinLnBrk="0" hangingPunct="1">
              <a:lnSpc>
                <a:spcPct val="110000"/>
              </a:lnSpc>
              <a:spcBef>
                <a:spcPts val="250"/>
              </a:spcBef>
              <a:spcAft>
                <a:spcPts val="250"/>
              </a:spcAft>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200150" indent="-171450" algn="l" defTabSz="685800" rtl="0" eaLnBrk="1" latinLnBrk="0" hangingPunct="1">
              <a:lnSpc>
                <a:spcPct val="110000"/>
              </a:lnSpc>
              <a:spcBef>
                <a:spcPts val="250"/>
              </a:spcBef>
              <a:spcAft>
                <a:spcPts val="250"/>
              </a:spcAft>
              <a:buSzPct val="80000"/>
              <a:buFont typeface="Wingdings" charset="2"/>
              <a:buChar char="§"/>
              <a:defRPr sz="1400" kern="1200">
                <a:solidFill>
                  <a:schemeClr val="tx1">
                    <a:lumMod val="85000"/>
                    <a:lumOff val="15000"/>
                  </a:schemeClr>
                </a:solidFill>
                <a:latin typeface="+mn-lt"/>
                <a:ea typeface="+mn-ea"/>
                <a:cs typeface="+mn-cs"/>
              </a:defRPr>
            </a:lvl4pPr>
            <a:lvl5pPr marL="1543050" indent="-171450" algn="l" defTabSz="685800" rtl="0" eaLnBrk="1" latinLnBrk="0" hangingPunct="1">
              <a:lnSpc>
                <a:spcPct val="110000"/>
              </a:lnSpc>
              <a:spcBef>
                <a:spcPts val="250"/>
              </a:spcBef>
              <a:spcAft>
                <a:spcPts val="250"/>
              </a:spcAft>
              <a:buFont typeface="Arial" panose="020B0604020202020204" pitchFamily="34" charset="0"/>
              <a:buChar char="•"/>
              <a:defRPr sz="1400" kern="1200">
                <a:solidFill>
                  <a:schemeClr val="tx1">
                    <a:lumMod val="85000"/>
                    <a:lumOff val="1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10000"/>
              </a:lnSpc>
              <a:spcBef>
                <a:spcPts val="250"/>
              </a:spcBef>
              <a:spcAft>
                <a:spcPts val="25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mn-cs"/>
            </a:endParaRPr>
          </a:p>
        </p:txBody>
      </p:sp>
      <p:pic>
        <p:nvPicPr>
          <p:cNvPr id="25" name="Picture 24" descr="Map&#10;&#10;Description automatically generated">
            <a:extLst>
              <a:ext uri="{FF2B5EF4-FFF2-40B4-BE49-F238E27FC236}">
                <a16:creationId xmlns:a16="http://schemas.microsoft.com/office/drawing/2014/main" id="{EE9929C5-5B11-4CDC-85E0-258D7C9F1BF0}"/>
              </a:ext>
            </a:extLst>
          </p:cNvPr>
          <p:cNvPicPr>
            <a:picLocks noChangeAspect="1"/>
          </p:cNvPicPr>
          <p:nvPr/>
        </p:nvPicPr>
        <p:blipFill>
          <a:blip r:embed="rId3"/>
          <a:stretch>
            <a:fillRect/>
          </a:stretch>
        </p:blipFill>
        <p:spPr>
          <a:xfrm>
            <a:off x="3117006" y="2470586"/>
            <a:ext cx="5367445" cy="4087755"/>
          </a:xfrm>
          <a:prstGeom prst="rect">
            <a:avLst/>
          </a:prstGeom>
          <a:ln w="9525">
            <a:solidFill>
              <a:schemeClr val="tx1"/>
            </a:solidFill>
          </a:ln>
        </p:spPr>
      </p:pic>
      <p:sp>
        <p:nvSpPr>
          <p:cNvPr id="28" name="Line 251">
            <a:extLst>
              <a:ext uri="{FF2B5EF4-FFF2-40B4-BE49-F238E27FC236}">
                <a16:creationId xmlns:a16="http://schemas.microsoft.com/office/drawing/2014/main" id="{142EBD01-9D07-4C0B-BA50-E24E1387A8FA}"/>
              </a:ext>
            </a:extLst>
          </p:cNvPr>
          <p:cNvSpPr>
            <a:spLocks noChangeShapeType="1"/>
          </p:cNvSpPr>
          <p:nvPr/>
        </p:nvSpPr>
        <p:spPr bwMode="gray">
          <a:xfrm flipV="1">
            <a:off x="3045850" y="3611979"/>
            <a:ext cx="556842" cy="1234184"/>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0" name="Line 251">
            <a:extLst>
              <a:ext uri="{FF2B5EF4-FFF2-40B4-BE49-F238E27FC236}">
                <a16:creationId xmlns:a16="http://schemas.microsoft.com/office/drawing/2014/main" id="{14D02CA4-62A9-4CDB-A428-46A7168E6EF3}"/>
              </a:ext>
            </a:extLst>
          </p:cNvPr>
          <p:cNvSpPr>
            <a:spLocks noChangeShapeType="1"/>
          </p:cNvSpPr>
          <p:nvPr/>
        </p:nvSpPr>
        <p:spPr bwMode="gray">
          <a:xfrm>
            <a:off x="3045848" y="4843883"/>
            <a:ext cx="1749657" cy="44873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pic>
        <p:nvPicPr>
          <p:cNvPr id="31" name="Picture 30">
            <a:extLst>
              <a:ext uri="{FF2B5EF4-FFF2-40B4-BE49-F238E27FC236}">
                <a16:creationId xmlns:a16="http://schemas.microsoft.com/office/drawing/2014/main" id="{2E77128E-D6ED-4819-9D5D-D742B24A9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90" y="-73712"/>
            <a:ext cx="1585323" cy="1585323"/>
          </a:xfrm>
          <a:prstGeom prst="rect">
            <a:avLst/>
          </a:prstGeom>
        </p:spPr>
      </p:pic>
      <p:sp>
        <p:nvSpPr>
          <p:cNvPr id="32" name="TextBox 31">
            <a:extLst>
              <a:ext uri="{FF2B5EF4-FFF2-40B4-BE49-F238E27FC236}">
                <a16:creationId xmlns:a16="http://schemas.microsoft.com/office/drawing/2014/main" id="{F5E94800-F648-4910-B408-1DD1F70EBF33}"/>
              </a:ext>
            </a:extLst>
          </p:cNvPr>
          <p:cNvSpPr txBox="1"/>
          <p:nvPr/>
        </p:nvSpPr>
        <p:spPr>
          <a:xfrm>
            <a:off x="5626100" y="2755900"/>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D0945F7-00B7-42A5-BD02-5A26B1B7F596}"/>
              </a:ext>
            </a:extLst>
          </p:cNvPr>
          <p:cNvSpPr txBox="1"/>
          <p:nvPr/>
        </p:nvSpPr>
        <p:spPr>
          <a:xfrm>
            <a:off x="8378239" y="512878"/>
            <a:ext cx="2948182"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51</a:t>
            </a:r>
            <a:r>
              <a:rPr lang="en-US" sz="2000" b="1" dirty="0">
                <a:solidFill>
                  <a:prstClr val="white"/>
                </a:solidFill>
                <a:latin typeface="Segoe UI" panose="020B0502040204020203" pitchFamily="34" charset="0"/>
                <a:cs typeface="Segoe UI" panose="020B0502040204020203" pitchFamily="34" charset="0"/>
              </a:rPr>
              <a:t>/</a:t>
            </a: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76 LGUs responded</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white"/>
                </a:solidFill>
                <a:latin typeface="Segoe UI" panose="020B0502040204020203" pitchFamily="34" charset="0"/>
                <a:cs typeface="Segoe UI" panose="020B0502040204020203" pitchFamily="34" charset="0"/>
              </a:rPr>
              <a:t>67% of 1862s and 1890s</a:t>
            </a: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1" name="Line 251">
            <a:extLst>
              <a:ext uri="{FF2B5EF4-FFF2-40B4-BE49-F238E27FC236}">
                <a16:creationId xmlns:a16="http://schemas.microsoft.com/office/drawing/2014/main" id="{FB0EE94B-1A31-4C55-92CE-5CBD2E2ACAE7}"/>
              </a:ext>
            </a:extLst>
          </p:cNvPr>
          <p:cNvSpPr>
            <a:spLocks noChangeShapeType="1"/>
          </p:cNvSpPr>
          <p:nvPr/>
        </p:nvSpPr>
        <p:spPr bwMode="gray">
          <a:xfrm flipH="1" flipV="1">
            <a:off x="4271075" y="2344170"/>
            <a:ext cx="2320223" cy="204849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graphicFrame>
        <p:nvGraphicFramePr>
          <p:cNvPr id="45" name="Table 44">
            <a:extLst>
              <a:ext uri="{FF2B5EF4-FFF2-40B4-BE49-F238E27FC236}">
                <a16:creationId xmlns:a16="http://schemas.microsoft.com/office/drawing/2014/main" id="{22FD1F69-AAFA-45A7-91FA-D357CBF48901}"/>
              </a:ext>
            </a:extLst>
          </p:cNvPr>
          <p:cNvGraphicFramePr>
            <a:graphicFrameLocks noGrp="1"/>
          </p:cNvGraphicFramePr>
          <p:nvPr>
            <p:extLst>
              <p:ext uri="{D42A27DB-BD31-4B8C-83A1-F6EECF244321}">
                <p14:modId xmlns:p14="http://schemas.microsoft.com/office/powerpoint/2010/main" val="465807572"/>
              </p:ext>
            </p:extLst>
          </p:nvPr>
        </p:nvGraphicFramePr>
        <p:xfrm>
          <a:off x="8933150" y="3431958"/>
          <a:ext cx="2840928" cy="640154"/>
        </p:xfrm>
        <a:graphic>
          <a:graphicData uri="http://schemas.openxmlformats.org/drawingml/2006/table">
            <a:tbl>
              <a:tblPr firstRow="1" bandRow="1"/>
              <a:tblGrid>
                <a:gridCol w="2840928">
                  <a:extLst>
                    <a:ext uri="{9D8B030D-6E8A-4147-A177-3AD203B41FA5}">
                      <a16:colId xmlns:a16="http://schemas.microsoft.com/office/drawing/2014/main" val="1916519206"/>
                    </a:ext>
                  </a:extLst>
                </a:gridCol>
              </a:tblGrid>
              <a:tr h="320077">
                <a:tc>
                  <a:txBody>
                    <a:bodyPr/>
                    <a:lstStyle>
                      <a:lvl1pPr>
                        <a:defRPr b="1">
                          <a:solidFill>
                            <a:schemeClr val="lt1"/>
                          </a:solidFill>
                          <a:latin typeface="Arial" panose="020B0604020202020204"/>
                        </a:defRPr>
                      </a:lvl1pPr>
                      <a:lvl2pPr>
                        <a:defRPr b="1">
                          <a:solidFill>
                            <a:schemeClr val="lt1"/>
                          </a:solidFill>
                          <a:latin typeface="Arial" panose="020B0604020202020204"/>
                        </a:defRPr>
                      </a:lvl2pPr>
                      <a:lvl3pPr>
                        <a:defRPr b="1">
                          <a:solidFill>
                            <a:schemeClr val="lt1"/>
                          </a:solidFill>
                          <a:latin typeface="Arial" panose="020B0604020202020204"/>
                        </a:defRPr>
                      </a:lvl3pPr>
                      <a:lvl4pPr>
                        <a:defRPr b="1">
                          <a:solidFill>
                            <a:schemeClr val="lt1"/>
                          </a:solidFill>
                          <a:latin typeface="Arial" panose="020B0604020202020204"/>
                        </a:defRPr>
                      </a:lvl4pPr>
                      <a:lvl5pPr>
                        <a:defRPr b="1">
                          <a:solidFill>
                            <a:schemeClr val="lt1"/>
                          </a:solidFill>
                          <a:latin typeface="Arial" panose="020B0604020202020204"/>
                        </a:defRPr>
                      </a:lvl5pPr>
                      <a:lvl6pPr>
                        <a:defRPr b="1">
                          <a:solidFill>
                            <a:schemeClr val="lt1"/>
                          </a:solidFill>
                          <a:latin typeface="Arial" panose="020B0604020202020204"/>
                        </a:defRPr>
                      </a:lvl6pPr>
                      <a:lvl7pPr>
                        <a:defRPr b="1">
                          <a:solidFill>
                            <a:schemeClr val="lt1"/>
                          </a:solidFill>
                          <a:latin typeface="Arial" panose="020B0604020202020204"/>
                        </a:defRPr>
                      </a:lvl7pPr>
                      <a:lvl8pPr>
                        <a:defRPr b="1">
                          <a:solidFill>
                            <a:schemeClr val="lt1"/>
                          </a:solidFill>
                          <a:latin typeface="Arial" panose="020B0604020202020204"/>
                        </a:defRPr>
                      </a:lvl8pPr>
                      <a:lvl9pPr>
                        <a:defRPr b="1">
                          <a:solidFill>
                            <a:schemeClr val="lt1"/>
                          </a:solidFill>
                          <a:latin typeface="Arial" panose="020B0604020202020204"/>
                        </a:defRPr>
                      </a:lvl9pPr>
                    </a:lstStyle>
                    <a:p>
                      <a:pPr algn="ctr"/>
                      <a:r>
                        <a:rPr lang="en-US" sz="1200" dirty="0">
                          <a:solidFill>
                            <a:srgbClr val="173E70"/>
                          </a:solidFill>
                        </a:rPr>
                        <a:t>SOUTH  -   12/15 LGUs responded</a:t>
                      </a:r>
                    </a:p>
                  </a:txBody>
                  <a:tcPr marL="68562" marR="68562" marT="34281" marB="34281">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CCEF"/>
                    </a:solidFill>
                  </a:tcPr>
                </a:tc>
                <a:extLst>
                  <a:ext uri="{0D108BD9-81ED-4DB2-BD59-A6C34878D82A}">
                    <a16:rowId xmlns:a16="http://schemas.microsoft.com/office/drawing/2014/main" val="3643635855"/>
                  </a:ext>
                </a:extLst>
              </a:tr>
              <a:tr h="320077">
                <a:tc>
                  <a:txBody>
                    <a:bodyPr/>
                    <a:lstStyle>
                      <a:lvl1pPr>
                        <a:defRPr>
                          <a:solidFill>
                            <a:schemeClr val="dk1"/>
                          </a:solidFill>
                          <a:latin typeface="Arial" panose="020B0604020202020204"/>
                        </a:defRPr>
                      </a:lvl1pPr>
                      <a:lvl2pPr>
                        <a:defRPr>
                          <a:solidFill>
                            <a:schemeClr val="dk1"/>
                          </a:solidFill>
                          <a:latin typeface="Arial" panose="020B0604020202020204"/>
                        </a:defRPr>
                      </a:lvl2pPr>
                      <a:lvl3pPr>
                        <a:defRPr>
                          <a:solidFill>
                            <a:schemeClr val="dk1"/>
                          </a:solidFill>
                          <a:latin typeface="Arial" panose="020B0604020202020204"/>
                        </a:defRPr>
                      </a:lvl3pPr>
                      <a:lvl4pPr>
                        <a:defRPr>
                          <a:solidFill>
                            <a:schemeClr val="dk1"/>
                          </a:solidFill>
                          <a:latin typeface="Arial" panose="020B0604020202020204"/>
                        </a:defRPr>
                      </a:lvl4pPr>
                      <a:lvl5pPr>
                        <a:defRPr>
                          <a:solidFill>
                            <a:schemeClr val="dk1"/>
                          </a:solidFill>
                          <a:latin typeface="Arial" panose="020B0604020202020204"/>
                        </a:defRPr>
                      </a:lvl5pPr>
                      <a:lvl6pPr>
                        <a:defRPr>
                          <a:solidFill>
                            <a:schemeClr val="dk1"/>
                          </a:solidFill>
                          <a:latin typeface="Arial" panose="020B0604020202020204"/>
                        </a:defRPr>
                      </a:lvl6pPr>
                      <a:lvl7pPr>
                        <a:defRPr>
                          <a:solidFill>
                            <a:schemeClr val="dk1"/>
                          </a:solidFill>
                          <a:latin typeface="Arial" panose="020B0604020202020204"/>
                        </a:defRPr>
                      </a:lvl7pPr>
                      <a:lvl8pPr>
                        <a:defRPr>
                          <a:solidFill>
                            <a:schemeClr val="dk1"/>
                          </a:solidFill>
                          <a:latin typeface="Arial" panose="020B0604020202020204"/>
                        </a:defRPr>
                      </a:lvl8pPr>
                      <a:lvl9pPr>
                        <a:defRPr>
                          <a:solidFill>
                            <a:schemeClr val="dk1"/>
                          </a:solidFill>
                          <a:latin typeface="Arial" panose="020B0604020202020204"/>
                        </a:defRPr>
                      </a:lvl9pPr>
                    </a:lstStyle>
                    <a:p>
                      <a:pPr algn="ctr"/>
                      <a:r>
                        <a:rPr lang="en-US" sz="1200" b="1" dirty="0">
                          <a:solidFill>
                            <a:schemeClr val="bg1"/>
                          </a:solidFill>
                        </a:rPr>
                        <a:t>23.5% of the full sample</a:t>
                      </a:r>
                    </a:p>
                  </a:txBody>
                  <a:tcPr marL="68562" marR="68562" marT="34281" marB="34281">
                    <a:lnL w="12700" cmpd="sng">
                      <a:noFill/>
                    </a:lnL>
                    <a:lnR w="31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632113169"/>
                  </a:ext>
                </a:extLst>
              </a:tr>
            </a:tbl>
          </a:graphicData>
        </a:graphic>
      </p:graphicFrame>
      <p:graphicFrame>
        <p:nvGraphicFramePr>
          <p:cNvPr id="46" name="Table 45">
            <a:extLst>
              <a:ext uri="{FF2B5EF4-FFF2-40B4-BE49-F238E27FC236}">
                <a16:creationId xmlns:a16="http://schemas.microsoft.com/office/drawing/2014/main" id="{38E3E756-39BE-4BBE-ABFE-32297EF62FC5}"/>
              </a:ext>
            </a:extLst>
          </p:cNvPr>
          <p:cNvGraphicFramePr>
            <a:graphicFrameLocks noGrp="1"/>
          </p:cNvGraphicFramePr>
          <p:nvPr>
            <p:extLst>
              <p:ext uri="{D42A27DB-BD31-4B8C-83A1-F6EECF244321}">
                <p14:modId xmlns:p14="http://schemas.microsoft.com/office/powerpoint/2010/main" val="962243888"/>
              </p:ext>
            </p:extLst>
          </p:nvPr>
        </p:nvGraphicFramePr>
        <p:xfrm>
          <a:off x="8852014" y="5515510"/>
          <a:ext cx="2840928" cy="673916"/>
        </p:xfrm>
        <a:graphic>
          <a:graphicData uri="http://schemas.openxmlformats.org/drawingml/2006/table">
            <a:tbl>
              <a:tblPr firstRow="1" bandRow="1"/>
              <a:tblGrid>
                <a:gridCol w="2840928">
                  <a:extLst>
                    <a:ext uri="{9D8B030D-6E8A-4147-A177-3AD203B41FA5}">
                      <a16:colId xmlns:a16="http://schemas.microsoft.com/office/drawing/2014/main" val="1916519206"/>
                    </a:ext>
                  </a:extLst>
                </a:gridCol>
              </a:tblGrid>
              <a:tr h="336958">
                <a:tc>
                  <a:txBody>
                    <a:bodyPr/>
                    <a:lstStyle>
                      <a:lvl1pPr>
                        <a:defRPr b="1">
                          <a:solidFill>
                            <a:schemeClr val="lt1"/>
                          </a:solidFill>
                          <a:latin typeface="Arial" panose="020B0604020202020204"/>
                        </a:defRPr>
                      </a:lvl1pPr>
                      <a:lvl2pPr>
                        <a:defRPr b="1">
                          <a:solidFill>
                            <a:schemeClr val="lt1"/>
                          </a:solidFill>
                          <a:latin typeface="Arial" panose="020B0604020202020204"/>
                        </a:defRPr>
                      </a:lvl2pPr>
                      <a:lvl3pPr>
                        <a:defRPr b="1">
                          <a:solidFill>
                            <a:schemeClr val="lt1"/>
                          </a:solidFill>
                          <a:latin typeface="Arial" panose="020B0604020202020204"/>
                        </a:defRPr>
                      </a:lvl3pPr>
                      <a:lvl4pPr>
                        <a:defRPr b="1">
                          <a:solidFill>
                            <a:schemeClr val="lt1"/>
                          </a:solidFill>
                          <a:latin typeface="Arial" panose="020B0604020202020204"/>
                        </a:defRPr>
                      </a:lvl4pPr>
                      <a:lvl5pPr>
                        <a:defRPr b="1">
                          <a:solidFill>
                            <a:schemeClr val="lt1"/>
                          </a:solidFill>
                          <a:latin typeface="Arial" panose="020B0604020202020204"/>
                        </a:defRPr>
                      </a:lvl5pPr>
                      <a:lvl6pPr>
                        <a:defRPr b="1">
                          <a:solidFill>
                            <a:schemeClr val="lt1"/>
                          </a:solidFill>
                          <a:latin typeface="Arial" panose="020B0604020202020204"/>
                        </a:defRPr>
                      </a:lvl6pPr>
                      <a:lvl7pPr>
                        <a:defRPr b="1">
                          <a:solidFill>
                            <a:schemeClr val="lt1"/>
                          </a:solidFill>
                          <a:latin typeface="Arial" panose="020B0604020202020204"/>
                        </a:defRPr>
                      </a:lvl7pPr>
                      <a:lvl8pPr>
                        <a:defRPr b="1">
                          <a:solidFill>
                            <a:schemeClr val="lt1"/>
                          </a:solidFill>
                          <a:latin typeface="Arial" panose="020B0604020202020204"/>
                        </a:defRPr>
                      </a:lvl8pPr>
                      <a:lvl9pPr>
                        <a:defRPr b="1">
                          <a:solidFill>
                            <a:schemeClr val="lt1"/>
                          </a:solidFill>
                          <a:latin typeface="Arial" panose="020B0604020202020204"/>
                        </a:defRPr>
                      </a:lvl9pPr>
                    </a:lstStyle>
                    <a:p>
                      <a:pPr algn="ctr"/>
                      <a:r>
                        <a:rPr lang="en-US" sz="1200" dirty="0">
                          <a:solidFill>
                            <a:srgbClr val="173E70"/>
                          </a:solidFill>
                        </a:rPr>
                        <a:t>1890s  -   8/19 LGUs responded</a:t>
                      </a:r>
                    </a:p>
                  </a:txBody>
                  <a:tcPr marL="68562" marR="68562" marT="34281" marB="34281">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CCEF"/>
                    </a:solidFill>
                  </a:tcPr>
                </a:tc>
                <a:extLst>
                  <a:ext uri="{0D108BD9-81ED-4DB2-BD59-A6C34878D82A}">
                    <a16:rowId xmlns:a16="http://schemas.microsoft.com/office/drawing/2014/main" val="3643635855"/>
                  </a:ext>
                </a:extLst>
              </a:tr>
              <a:tr h="336958">
                <a:tc>
                  <a:txBody>
                    <a:bodyPr/>
                    <a:lstStyle>
                      <a:lvl1pPr>
                        <a:defRPr>
                          <a:solidFill>
                            <a:schemeClr val="dk1"/>
                          </a:solidFill>
                          <a:latin typeface="Arial" panose="020B0604020202020204"/>
                        </a:defRPr>
                      </a:lvl1pPr>
                      <a:lvl2pPr>
                        <a:defRPr>
                          <a:solidFill>
                            <a:schemeClr val="dk1"/>
                          </a:solidFill>
                          <a:latin typeface="Arial" panose="020B0604020202020204"/>
                        </a:defRPr>
                      </a:lvl2pPr>
                      <a:lvl3pPr>
                        <a:defRPr>
                          <a:solidFill>
                            <a:schemeClr val="dk1"/>
                          </a:solidFill>
                          <a:latin typeface="Arial" panose="020B0604020202020204"/>
                        </a:defRPr>
                      </a:lvl3pPr>
                      <a:lvl4pPr>
                        <a:defRPr>
                          <a:solidFill>
                            <a:schemeClr val="dk1"/>
                          </a:solidFill>
                          <a:latin typeface="Arial" panose="020B0604020202020204"/>
                        </a:defRPr>
                      </a:lvl4pPr>
                      <a:lvl5pPr>
                        <a:defRPr>
                          <a:solidFill>
                            <a:schemeClr val="dk1"/>
                          </a:solidFill>
                          <a:latin typeface="Arial" panose="020B0604020202020204"/>
                        </a:defRPr>
                      </a:lvl5pPr>
                      <a:lvl6pPr>
                        <a:defRPr>
                          <a:solidFill>
                            <a:schemeClr val="dk1"/>
                          </a:solidFill>
                          <a:latin typeface="Arial" panose="020B0604020202020204"/>
                        </a:defRPr>
                      </a:lvl6pPr>
                      <a:lvl7pPr>
                        <a:defRPr>
                          <a:solidFill>
                            <a:schemeClr val="dk1"/>
                          </a:solidFill>
                          <a:latin typeface="Arial" panose="020B0604020202020204"/>
                        </a:defRPr>
                      </a:lvl7pPr>
                      <a:lvl8pPr>
                        <a:defRPr>
                          <a:solidFill>
                            <a:schemeClr val="dk1"/>
                          </a:solidFill>
                          <a:latin typeface="Arial" panose="020B0604020202020204"/>
                        </a:defRPr>
                      </a:lvl8pPr>
                      <a:lvl9pPr>
                        <a:defRPr>
                          <a:solidFill>
                            <a:schemeClr val="dk1"/>
                          </a:solidFill>
                          <a:latin typeface="Arial" panose="020B0604020202020204"/>
                        </a:defRPr>
                      </a:lvl9pPr>
                    </a:lstStyle>
                    <a:p>
                      <a:pPr algn="ctr"/>
                      <a:r>
                        <a:rPr lang="en-US" sz="1200" b="1" dirty="0">
                          <a:solidFill>
                            <a:schemeClr val="bg1"/>
                          </a:solidFill>
                        </a:rPr>
                        <a:t>15.7% of the full sample</a:t>
                      </a:r>
                    </a:p>
                  </a:txBody>
                  <a:tcPr marL="68562" marR="68562" marT="34281" marB="34281">
                    <a:lnL w="12700" cmpd="sng">
                      <a:noFill/>
                    </a:lnL>
                    <a:lnR w="31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632113169"/>
                  </a:ext>
                </a:extLst>
              </a:tr>
            </a:tbl>
          </a:graphicData>
        </a:graphic>
      </p:graphicFrame>
      <p:sp>
        <p:nvSpPr>
          <p:cNvPr id="47" name="Line 251">
            <a:extLst>
              <a:ext uri="{FF2B5EF4-FFF2-40B4-BE49-F238E27FC236}">
                <a16:creationId xmlns:a16="http://schemas.microsoft.com/office/drawing/2014/main" id="{72EA18A1-1BE0-4406-B877-C17381BD4969}"/>
              </a:ext>
            </a:extLst>
          </p:cNvPr>
          <p:cNvSpPr>
            <a:spLocks noChangeShapeType="1"/>
          </p:cNvSpPr>
          <p:nvPr/>
        </p:nvSpPr>
        <p:spPr bwMode="gray">
          <a:xfrm flipH="1" flipV="1">
            <a:off x="4271075" y="2334222"/>
            <a:ext cx="1515579" cy="2165531"/>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48" name="Line 251">
            <a:extLst>
              <a:ext uri="{FF2B5EF4-FFF2-40B4-BE49-F238E27FC236}">
                <a16:creationId xmlns:a16="http://schemas.microsoft.com/office/drawing/2014/main" id="{D87F7563-8317-4BAF-A236-458A66F5D6F0}"/>
              </a:ext>
            </a:extLst>
          </p:cNvPr>
          <p:cNvSpPr>
            <a:spLocks noChangeShapeType="1"/>
          </p:cNvSpPr>
          <p:nvPr/>
        </p:nvSpPr>
        <p:spPr bwMode="gray">
          <a:xfrm flipH="1" flipV="1">
            <a:off x="4280188" y="2344171"/>
            <a:ext cx="2723861" cy="1991673"/>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49" name="Line 251">
            <a:extLst>
              <a:ext uri="{FF2B5EF4-FFF2-40B4-BE49-F238E27FC236}">
                <a16:creationId xmlns:a16="http://schemas.microsoft.com/office/drawing/2014/main" id="{2A4CBB9F-1830-4523-B610-A9599028238C}"/>
              </a:ext>
            </a:extLst>
          </p:cNvPr>
          <p:cNvSpPr>
            <a:spLocks noChangeShapeType="1"/>
          </p:cNvSpPr>
          <p:nvPr/>
        </p:nvSpPr>
        <p:spPr bwMode="gray">
          <a:xfrm flipV="1">
            <a:off x="7292774" y="2339733"/>
            <a:ext cx="320183" cy="1988324"/>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0" name="Line 251">
            <a:extLst>
              <a:ext uri="{FF2B5EF4-FFF2-40B4-BE49-F238E27FC236}">
                <a16:creationId xmlns:a16="http://schemas.microsoft.com/office/drawing/2014/main" id="{A25E011F-A5C5-4439-9954-436423455A25}"/>
              </a:ext>
            </a:extLst>
          </p:cNvPr>
          <p:cNvSpPr>
            <a:spLocks noChangeShapeType="1"/>
          </p:cNvSpPr>
          <p:nvPr/>
        </p:nvSpPr>
        <p:spPr bwMode="gray">
          <a:xfrm flipH="1" flipV="1">
            <a:off x="7616726" y="2350000"/>
            <a:ext cx="143302" cy="175949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1" name="Line 251">
            <a:extLst>
              <a:ext uri="{FF2B5EF4-FFF2-40B4-BE49-F238E27FC236}">
                <a16:creationId xmlns:a16="http://schemas.microsoft.com/office/drawing/2014/main" id="{921315DD-A808-4CE0-AD4B-A80569E0961F}"/>
              </a:ext>
            </a:extLst>
          </p:cNvPr>
          <p:cNvSpPr>
            <a:spLocks noChangeShapeType="1"/>
          </p:cNvSpPr>
          <p:nvPr/>
        </p:nvSpPr>
        <p:spPr bwMode="gray">
          <a:xfrm flipV="1">
            <a:off x="7008812" y="4090198"/>
            <a:ext cx="2673346" cy="755967"/>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2" name="Line 251">
            <a:extLst>
              <a:ext uri="{FF2B5EF4-FFF2-40B4-BE49-F238E27FC236}">
                <a16:creationId xmlns:a16="http://schemas.microsoft.com/office/drawing/2014/main" id="{8682B310-FEB6-4850-B1B9-C64C5F174D7C}"/>
              </a:ext>
            </a:extLst>
          </p:cNvPr>
          <p:cNvSpPr>
            <a:spLocks noChangeShapeType="1"/>
          </p:cNvSpPr>
          <p:nvPr/>
        </p:nvSpPr>
        <p:spPr bwMode="gray">
          <a:xfrm flipV="1">
            <a:off x="7353303" y="4086967"/>
            <a:ext cx="2343145" cy="518848"/>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3" name="Line 251">
            <a:extLst>
              <a:ext uri="{FF2B5EF4-FFF2-40B4-BE49-F238E27FC236}">
                <a16:creationId xmlns:a16="http://schemas.microsoft.com/office/drawing/2014/main" id="{D5F764EF-8EF7-4095-B908-9144AA94AF09}"/>
              </a:ext>
            </a:extLst>
          </p:cNvPr>
          <p:cNvSpPr>
            <a:spLocks noChangeShapeType="1"/>
          </p:cNvSpPr>
          <p:nvPr/>
        </p:nvSpPr>
        <p:spPr bwMode="gray">
          <a:xfrm>
            <a:off x="7731450" y="4499754"/>
            <a:ext cx="1101514" cy="1570514"/>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4" name="Line 251">
            <a:extLst>
              <a:ext uri="{FF2B5EF4-FFF2-40B4-BE49-F238E27FC236}">
                <a16:creationId xmlns:a16="http://schemas.microsoft.com/office/drawing/2014/main" id="{0F0A832E-E2B0-45E7-B1C5-970D8A6100C4}"/>
              </a:ext>
            </a:extLst>
          </p:cNvPr>
          <p:cNvSpPr>
            <a:spLocks noChangeShapeType="1"/>
          </p:cNvSpPr>
          <p:nvPr/>
        </p:nvSpPr>
        <p:spPr bwMode="gray">
          <a:xfrm>
            <a:off x="7353303" y="4787622"/>
            <a:ext cx="1503877" cy="131408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5" name="Line 251">
            <a:extLst>
              <a:ext uri="{FF2B5EF4-FFF2-40B4-BE49-F238E27FC236}">
                <a16:creationId xmlns:a16="http://schemas.microsoft.com/office/drawing/2014/main" id="{8E67DEE4-BD8B-410F-A2A7-76902DDCEB17}"/>
              </a:ext>
            </a:extLst>
          </p:cNvPr>
          <p:cNvSpPr>
            <a:spLocks noChangeShapeType="1"/>
          </p:cNvSpPr>
          <p:nvPr/>
        </p:nvSpPr>
        <p:spPr bwMode="gray">
          <a:xfrm>
            <a:off x="7626253" y="4618206"/>
            <a:ext cx="1230927" cy="1452061"/>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7" name="Line 251">
            <a:extLst>
              <a:ext uri="{FF2B5EF4-FFF2-40B4-BE49-F238E27FC236}">
                <a16:creationId xmlns:a16="http://schemas.microsoft.com/office/drawing/2014/main" id="{96EE68EA-6DC9-9F50-3C1C-040EC830AD1C}"/>
              </a:ext>
            </a:extLst>
          </p:cNvPr>
          <p:cNvSpPr>
            <a:spLocks noChangeShapeType="1"/>
          </p:cNvSpPr>
          <p:nvPr/>
        </p:nvSpPr>
        <p:spPr bwMode="gray">
          <a:xfrm>
            <a:off x="5727701" y="4961800"/>
            <a:ext cx="3119150" cy="111323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8" name="Line 251">
            <a:extLst>
              <a:ext uri="{FF2B5EF4-FFF2-40B4-BE49-F238E27FC236}">
                <a16:creationId xmlns:a16="http://schemas.microsoft.com/office/drawing/2014/main" id="{4918F4E0-0A3C-C417-6FE6-005B8E97CD6E}"/>
              </a:ext>
            </a:extLst>
          </p:cNvPr>
          <p:cNvSpPr>
            <a:spLocks noChangeShapeType="1"/>
          </p:cNvSpPr>
          <p:nvPr/>
        </p:nvSpPr>
        <p:spPr bwMode="gray">
          <a:xfrm>
            <a:off x="7167565" y="4557494"/>
            <a:ext cx="1698338" cy="1536588"/>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9" name="Line 251">
            <a:extLst>
              <a:ext uri="{FF2B5EF4-FFF2-40B4-BE49-F238E27FC236}">
                <a16:creationId xmlns:a16="http://schemas.microsoft.com/office/drawing/2014/main" id="{9853829D-ACB6-1EAD-6ADE-AE38BC163196}"/>
              </a:ext>
            </a:extLst>
          </p:cNvPr>
          <p:cNvSpPr>
            <a:spLocks noChangeShapeType="1"/>
          </p:cNvSpPr>
          <p:nvPr/>
        </p:nvSpPr>
        <p:spPr bwMode="gray">
          <a:xfrm>
            <a:off x="6262688" y="5191124"/>
            <a:ext cx="2584163" cy="869618"/>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2" name="Line 251">
            <a:extLst>
              <a:ext uri="{FF2B5EF4-FFF2-40B4-BE49-F238E27FC236}">
                <a16:creationId xmlns:a16="http://schemas.microsoft.com/office/drawing/2014/main" id="{85431C70-485C-8A11-019B-FFF9253DB978}"/>
              </a:ext>
            </a:extLst>
          </p:cNvPr>
          <p:cNvSpPr>
            <a:spLocks noChangeShapeType="1"/>
          </p:cNvSpPr>
          <p:nvPr/>
        </p:nvSpPr>
        <p:spPr bwMode="gray">
          <a:xfrm>
            <a:off x="6948487" y="4403864"/>
            <a:ext cx="1884477" cy="1671166"/>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3" name="Line 251">
            <a:extLst>
              <a:ext uri="{FF2B5EF4-FFF2-40B4-BE49-F238E27FC236}">
                <a16:creationId xmlns:a16="http://schemas.microsoft.com/office/drawing/2014/main" id="{5C1CEDA1-9C97-F050-4F1E-6280A42EE3FE}"/>
              </a:ext>
            </a:extLst>
          </p:cNvPr>
          <p:cNvSpPr>
            <a:spLocks noChangeShapeType="1"/>
          </p:cNvSpPr>
          <p:nvPr/>
        </p:nvSpPr>
        <p:spPr bwMode="gray">
          <a:xfrm flipH="1" flipV="1">
            <a:off x="4288291" y="2356131"/>
            <a:ext cx="2391806" cy="1971926"/>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4" name="Line 251">
            <a:extLst>
              <a:ext uri="{FF2B5EF4-FFF2-40B4-BE49-F238E27FC236}">
                <a16:creationId xmlns:a16="http://schemas.microsoft.com/office/drawing/2014/main" id="{AC9677C5-168D-1E15-0A56-7D4E18DFD97F}"/>
              </a:ext>
            </a:extLst>
          </p:cNvPr>
          <p:cNvSpPr>
            <a:spLocks noChangeShapeType="1"/>
          </p:cNvSpPr>
          <p:nvPr/>
        </p:nvSpPr>
        <p:spPr bwMode="gray">
          <a:xfrm flipH="1" flipV="1">
            <a:off x="4283125" y="2344169"/>
            <a:ext cx="1800502" cy="1839119"/>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5" name="Line 251">
            <a:extLst>
              <a:ext uri="{FF2B5EF4-FFF2-40B4-BE49-F238E27FC236}">
                <a16:creationId xmlns:a16="http://schemas.microsoft.com/office/drawing/2014/main" id="{36AD9242-860D-41EA-4A73-53484A0B8DFF}"/>
              </a:ext>
            </a:extLst>
          </p:cNvPr>
          <p:cNvSpPr>
            <a:spLocks noChangeShapeType="1"/>
          </p:cNvSpPr>
          <p:nvPr/>
        </p:nvSpPr>
        <p:spPr bwMode="gray">
          <a:xfrm flipH="1" flipV="1">
            <a:off x="4288289" y="2334221"/>
            <a:ext cx="1771313" cy="151480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6" name="Line 251">
            <a:extLst>
              <a:ext uri="{FF2B5EF4-FFF2-40B4-BE49-F238E27FC236}">
                <a16:creationId xmlns:a16="http://schemas.microsoft.com/office/drawing/2014/main" id="{18B8EAC3-44E4-6E74-1DB7-B10974FF51CF}"/>
              </a:ext>
            </a:extLst>
          </p:cNvPr>
          <p:cNvSpPr>
            <a:spLocks noChangeShapeType="1"/>
          </p:cNvSpPr>
          <p:nvPr/>
        </p:nvSpPr>
        <p:spPr bwMode="gray">
          <a:xfrm flipH="1" flipV="1">
            <a:off x="4302577" y="2348508"/>
            <a:ext cx="1439413" cy="1263472"/>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7" name="Line 251">
            <a:extLst>
              <a:ext uri="{FF2B5EF4-FFF2-40B4-BE49-F238E27FC236}">
                <a16:creationId xmlns:a16="http://schemas.microsoft.com/office/drawing/2014/main" id="{300899F2-3E74-378A-F57D-786BEC08705E}"/>
              </a:ext>
            </a:extLst>
          </p:cNvPr>
          <p:cNvSpPr>
            <a:spLocks noChangeShapeType="1"/>
          </p:cNvSpPr>
          <p:nvPr/>
        </p:nvSpPr>
        <p:spPr bwMode="gray">
          <a:xfrm flipH="1" flipV="1">
            <a:off x="4288288" y="2360894"/>
            <a:ext cx="1465138" cy="1979549"/>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18" name="Line 251">
            <a:extLst>
              <a:ext uri="{FF2B5EF4-FFF2-40B4-BE49-F238E27FC236}">
                <a16:creationId xmlns:a16="http://schemas.microsoft.com/office/drawing/2014/main" id="{CC4AA2B8-AD86-15ED-6338-9078673662B1}"/>
              </a:ext>
            </a:extLst>
          </p:cNvPr>
          <p:cNvSpPr>
            <a:spLocks noChangeShapeType="1"/>
          </p:cNvSpPr>
          <p:nvPr/>
        </p:nvSpPr>
        <p:spPr bwMode="gray">
          <a:xfrm flipH="1" flipV="1">
            <a:off x="4310060" y="2332316"/>
            <a:ext cx="1857603" cy="2208231"/>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21" name="Line 251">
            <a:extLst>
              <a:ext uri="{FF2B5EF4-FFF2-40B4-BE49-F238E27FC236}">
                <a16:creationId xmlns:a16="http://schemas.microsoft.com/office/drawing/2014/main" id="{09511ED8-E4E9-2528-97DF-2EF0333FD951}"/>
              </a:ext>
            </a:extLst>
          </p:cNvPr>
          <p:cNvSpPr>
            <a:spLocks noChangeShapeType="1"/>
          </p:cNvSpPr>
          <p:nvPr/>
        </p:nvSpPr>
        <p:spPr bwMode="gray">
          <a:xfrm flipH="1" flipV="1">
            <a:off x="4310057" y="2360892"/>
            <a:ext cx="1460581" cy="153839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22" name="Line 251">
            <a:extLst>
              <a:ext uri="{FF2B5EF4-FFF2-40B4-BE49-F238E27FC236}">
                <a16:creationId xmlns:a16="http://schemas.microsoft.com/office/drawing/2014/main" id="{8EE1EE88-E03A-06BF-5C9A-9A0226FFB35E}"/>
              </a:ext>
            </a:extLst>
          </p:cNvPr>
          <p:cNvSpPr>
            <a:spLocks noChangeShapeType="1"/>
          </p:cNvSpPr>
          <p:nvPr/>
        </p:nvSpPr>
        <p:spPr bwMode="gray">
          <a:xfrm flipH="1" flipV="1">
            <a:off x="4288286" y="2336382"/>
            <a:ext cx="2107187" cy="1696851"/>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23" name="Line 251">
            <a:extLst>
              <a:ext uri="{FF2B5EF4-FFF2-40B4-BE49-F238E27FC236}">
                <a16:creationId xmlns:a16="http://schemas.microsoft.com/office/drawing/2014/main" id="{90506765-BF53-E97F-1CDC-2B3ED0D087D5}"/>
              </a:ext>
            </a:extLst>
          </p:cNvPr>
          <p:cNvSpPr>
            <a:spLocks noChangeShapeType="1"/>
          </p:cNvSpPr>
          <p:nvPr/>
        </p:nvSpPr>
        <p:spPr bwMode="gray">
          <a:xfrm flipH="1" flipV="1">
            <a:off x="7612956" y="2354078"/>
            <a:ext cx="363531" cy="158742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24" name="Line 251">
            <a:extLst>
              <a:ext uri="{FF2B5EF4-FFF2-40B4-BE49-F238E27FC236}">
                <a16:creationId xmlns:a16="http://schemas.microsoft.com/office/drawing/2014/main" id="{910F7742-D5AE-FA50-E67D-20A734FD6892}"/>
              </a:ext>
            </a:extLst>
          </p:cNvPr>
          <p:cNvSpPr>
            <a:spLocks noChangeShapeType="1"/>
          </p:cNvSpPr>
          <p:nvPr/>
        </p:nvSpPr>
        <p:spPr bwMode="gray">
          <a:xfrm flipH="1" flipV="1">
            <a:off x="7622485" y="2354079"/>
            <a:ext cx="516628" cy="1146359"/>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26" name="Line 251">
            <a:extLst>
              <a:ext uri="{FF2B5EF4-FFF2-40B4-BE49-F238E27FC236}">
                <a16:creationId xmlns:a16="http://schemas.microsoft.com/office/drawing/2014/main" id="{B05770D1-ED0B-74A6-EF22-2803C59E0814}"/>
              </a:ext>
            </a:extLst>
          </p:cNvPr>
          <p:cNvSpPr>
            <a:spLocks noChangeShapeType="1"/>
          </p:cNvSpPr>
          <p:nvPr/>
        </p:nvSpPr>
        <p:spPr bwMode="gray">
          <a:xfrm flipH="1" flipV="1">
            <a:off x="7622485" y="2368099"/>
            <a:ext cx="46034" cy="1853957"/>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27" name="Line 251">
            <a:extLst>
              <a:ext uri="{FF2B5EF4-FFF2-40B4-BE49-F238E27FC236}">
                <a16:creationId xmlns:a16="http://schemas.microsoft.com/office/drawing/2014/main" id="{ACDD4F8C-9ED1-B56D-DA50-92D5BA260CC1}"/>
              </a:ext>
            </a:extLst>
          </p:cNvPr>
          <p:cNvSpPr>
            <a:spLocks noChangeShapeType="1"/>
          </p:cNvSpPr>
          <p:nvPr/>
        </p:nvSpPr>
        <p:spPr bwMode="gray">
          <a:xfrm flipH="1" flipV="1">
            <a:off x="7622484" y="2363336"/>
            <a:ext cx="129012" cy="127688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3" name="Line 251">
            <a:extLst>
              <a:ext uri="{FF2B5EF4-FFF2-40B4-BE49-F238E27FC236}">
                <a16:creationId xmlns:a16="http://schemas.microsoft.com/office/drawing/2014/main" id="{38B0DAB9-FEE5-F25D-FC04-5CEBD482FDE4}"/>
              </a:ext>
            </a:extLst>
          </p:cNvPr>
          <p:cNvSpPr>
            <a:spLocks noChangeShapeType="1"/>
          </p:cNvSpPr>
          <p:nvPr/>
        </p:nvSpPr>
        <p:spPr bwMode="gray">
          <a:xfrm flipH="1" flipV="1">
            <a:off x="7622483" y="2354077"/>
            <a:ext cx="332234" cy="137568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5" name="Line 251">
            <a:extLst>
              <a:ext uri="{FF2B5EF4-FFF2-40B4-BE49-F238E27FC236}">
                <a16:creationId xmlns:a16="http://schemas.microsoft.com/office/drawing/2014/main" id="{32A071F5-7C51-1D79-BB38-9E0C9A0D6EC7}"/>
              </a:ext>
            </a:extLst>
          </p:cNvPr>
          <p:cNvSpPr>
            <a:spLocks noChangeShapeType="1"/>
          </p:cNvSpPr>
          <p:nvPr/>
        </p:nvSpPr>
        <p:spPr bwMode="gray">
          <a:xfrm flipV="1">
            <a:off x="7543327" y="2372862"/>
            <a:ext cx="69630" cy="1959314"/>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6" name="Line 251">
            <a:extLst>
              <a:ext uri="{FF2B5EF4-FFF2-40B4-BE49-F238E27FC236}">
                <a16:creationId xmlns:a16="http://schemas.microsoft.com/office/drawing/2014/main" id="{8CFA0A49-77C2-FB51-7129-54B277118F81}"/>
              </a:ext>
            </a:extLst>
          </p:cNvPr>
          <p:cNvSpPr>
            <a:spLocks noChangeShapeType="1"/>
          </p:cNvSpPr>
          <p:nvPr/>
        </p:nvSpPr>
        <p:spPr bwMode="gray">
          <a:xfrm flipV="1">
            <a:off x="7440029" y="2372862"/>
            <a:ext cx="177691" cy="174928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7" name="Line 251">
            <a:extLst>
              <a:ext uri="{FF2B5EF4-FFF2-40B4-BE49-F238E27FC236}">
                <a16:creationId xmlns:a16="http://schemas.microsoft.com/office/drawing/2014/main" id="{0464E616-5F01-28AD-26DF-0AFFF2785FF2}"/>
              </a:ext>
            </a:extLst>
          </p:cNvPr>
          <p:cNvSpPr>
            <a:spLocks noChangeShapeType="1"/>
          </p:cNvSpPr>
          <p:nvPr/>
        </p:nvSpPr>
        <p:spPr bwMode="gray">
          <a:xfrm flipH="1" flipV="1">
            <a:off x="7600713" y="2385477"/>
            <a:ext cx="251064" cy="1489753"/>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8" name="Line 251">
            <a:extLst>
              <a:ext uri="{FF2B5EF4-FFF2-40B4-BE49-F238E27FC236}">
                <a16:creationId xmlns:a16="http://schemas.microsoft.com/office/drawing/2014/main" id="{F59A57A0-9F8C-94B8-FF64-C030C38600CF}"/>
              </a:ext>
            </a:extLst>
          </p:cNvPr>
          <p:cNvSpPr>
            <a:spLocks noChangeShapeType="1"/>
          </p:cNvSpPr>
          <p:nvPr/>
        </p:nvSpPr>
        <p:spPr bwMode="gray">
          <a:xfrm flipV="1">
            <a:off x="5807000" y="4078345"/>
            <a:ext cx="3889448" cy="813955"/>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39" name="Line 251">
            <a:extLst>
              <a:ext uri="{FF2B5EF4-FFF2-40B4-BE49-F238E27FC236}">
                <a16:creationId xmlns:a16="http://schemas.microsoft.com/office/drawing/2014/main" id="{92CE2906-93C1-43A0-3E84-84B76E673B33}"/>
              </a:ext>
            </a:extLst>
          </p:cNvPr>
          <p:cNvSpPr>
            <a:spLocks noChangeShapeType="1"/>
          </p:cNvSpPr>
          <p:nvPr/>
        </p:nvSpPr>
        <p:spPr bwMode="gray">
          <a:xfrm flipV="1">
            <a:off x="6073892" y="4108444"/>
            <a:ext cx="3578918" cy="800456"/>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42" name="Line 251">
            <a:extLst>
              <a:ext uri="{FF2B5EF4-FFF2-40B4-BE49-F238E27FC236}">
                <a16:creationId xmlns:a16="http://schemas.microsoft.com/office/drawing/2014/main" id="{96DBE0C8-DD16-5E43-28FC-BAECC4E47E70}"/>
              </a:ext>
            </a:extLst>
          </p:cNvPr>
          <p:cNvSpPr>
            <a:spLocks noChangeShapeType="1"/>
          </p:cNvSpPr>
          <p:nvPr/>
        </p:nvSpPr>
        <p:spPr bwMode="gray">
          <a:xfrm flipV="1">
            <a:off x="7097611" y="4084630"/>
            <a:ext cx="2561256" cy="96130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43" name="Line 251">
            <a:extLst>
              <a:ext uri="{FF2B5EF4-FFF2-40B4-BE49-F238E27FC236}">
                <a16:creationId xmlns:a16="http://schemas.microsoft.com/office/drawing/2014/main" id="{0766BBED-4046-08DE-6DA1-8F74A9C19408}"/>
              </a:ext>
            </a:extLst>
          </p:cNvPr>
          <p:cNvSpPr>
            <a:spLocks noChangeShapeType="1"/>
          </p:cNvSpPr>
          <p:nvPr/>
        </p:nvSpPr>
        <p:spPr bwMode="gray">
          <a:xfrm flipV="1">
            <a:off x="7521246" y="4094154"/>
            <a:ext cx="2137621" cy="685843"/>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6" name="Line 251">
            <a:extLst>
              <a:ext uri="{FF2B5EF4-FFF2-40B4-BE49-F238E27FC236}">
                <a16:creationId xmlns:a16="http://schemas.microsoft.com/office/drawing/2014/main" id="{A74FA18B-1AC8-CC57-7DE3-A5E62A38748A}"/>
              </a:ext>
            </a:extLst>
          </p:cNvPr>
          <p:cNvSpPr>
            <a:spLocks noChangeShapeType="1"/>
          </p:cNvSpPr>
          <p:nvPr/>
        </p:nvSpPr>
        <p:spPr bwMode="gray">
          <a:xfrm flipV="1">
            <a:off x="6957781" y="4084628"/>
            <a:ext cx="2716332" cy="495179"/>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7" name="Line 251">
            <a:extLst>
              <a:ext uri="{FF2B5EF4-FFF2-40B4-BE49-F238E27FC236}">
                <a16:creationId xmlns:a16="http://schemas.microsoft.com/office/drawing/2014/main" id="{B73F50E3-EA43-0B5F-E778-4F447487C728}"/>
              </a:ext>
            </a:extLst>
          </p:cNvPr>
          <p:cNvSpPr>
            <a:spLocks noChangeShapeType="1"/>
          </p:cNvSpPr>
          <p:nvPr/>
        </p:nvSpPr>
        <p:spPr bwMode="gray">
          <a:xfrm flipV="1">
            <a:off x="5807001" y="4084628"/>
            <a:ext cx="3856630" cy="1476663"/>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8" name="Line 251">
            <a:extLst>
              <a:ext uri="{FF2B5EF4-FFF2-40B4-BE49-F238E27FC236}">
                <a16:creationId xmlns:a16="http://schemas.microsoft.com/office/drawing/2014/main" id="{1EB7DA8B-8A40-6998-E9E7-4EFA19BFB454}"/>
              </a:ext>
            </a:extLst>
          </p:cNvPr>
          <p:cNvSpPr>
            <a:spLocks noChangeShapeType="1"/>
          </p:cNvSpPr>
          <p:nvPr/>
        </p:nvSpPr>
        <p:spPr bwMode="gray">
          <a:xfrm flipV="1">
            <a:off x="6591298" y="4088584"/>
            <a:ext cx="3056517" cy="1043759"/>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59" name="Line 251">
            <a:extLst>
              <a:ext uri="{FF2B5EF4-FFF2-40B4-BE49-F238E27FC236}">
                <a16:creationId xmlns:a16="http://schemas.microsoft.com/office/drawing/2014/main" id="{46427E10-787B-54A2-91F4-EB8BA7E4CCBF}"/>
              </a:ext>
            </a:extLst>
          </p:cNvPr>
          <p:cNvSpPr>
            <a:spLocks noChangeShapeType="1"/>
          </p:cNvSpPr>
          <p:nvPr/>
        </p:nvSpPr>
        <p:spPr bwMode="gray">
          <a:xfrm flipV="1">
            <a:off x="7280466" y="4096589"/>
            <a:ext cx="2402216" cy="1418921"/>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0" name="Line 251">
            <a:extLst>
              <a:ext uri="{FF2B5EF4-FFF2-40B4-BE49-F238E27FC236}">
                <a16:creationId xmlns:a16="http://schemas.microsoft.com/office/drawing/2014/main" id="{8A51B40D-EA1C-A86B-4D82-1CAA9A8B88EB}"/>
              </a:ext>
            </a:extLst>
          </p:cNvPr>
          <p:cNvSpPr>
            <a:spLocks noChangeShapeType="1"/>
          </p:cNvSpPr>
          <p:nvPr/>
        </p:nvSpPr>
        <p:spPr bwMode="gray">
          <a:xfrm flipV="1">
            <a:off x="6335606" y="4094152"/>
            <a:ext cx="3295542" cy="1456998"/>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1" name="Line 251">
            <a:extLst>
              <a:ext uri="{FF2B5EF4-FFF2-40B4-BE49-F238E27FC236}">
                <a16:creationId xmlns:a16="http://schemas.microsoft.com/office/drawing/2014/main" id="{6EBEB5D2-8B31-2098-AF19-F7803D2AE62E}"/>
              </a:ext>
            </a:extLst>
          </p:cNvPr>
          <p:cNvSpPr>
            <a:spLocks noChangeShapeType="1"/>
          </p:cNvSpPr>
          <p:nvPr/>
        </p:nvSpPr>
        <p:spPr bwMode="gray">
          <a:xfrm flipV="1">
            <a:off x="6938437" y="4076034"/>
            <a:ext cx="2723212" cy="1160278"/>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2" name="Line 251">
            <a:extLst>
              <a:ext uri="{FF2B5EF4-FFF2-40B4-BE49-F238E27FC236}">
                <a16:creationId xmlns:a16="http://schemas.microsoft.com/office/drawing/2014/main" id="{B4F7D1D9-A9AA-181B-7FB0-3C404AC07240}"/>
              </a:ext>
            </a:extLst>
          </p:cNvPr>
          <p:cNvSpPr>
            <a:spLocks noChangeShapeType="1"/>
          </p:cNvSpPr>
          <p:nvPr/>
        </p:nvSpPr>
        <p:spPr bwMode="gray">
          <a:xfrm flipV="1">
            <a:off x="3045848" y="3500437"/>
            <a:ext cx="1109629" cy="1345726"/>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3" name="Line 251">
            <a:extLst>
              <a:ext uri="{FF2B5EF4-FFF2-40B4-BE49-F238E27FC236}">
                <a16:creationId xmlns:a16="http://schemas.microsoft.com/office/drawing/2014/main" id="{8B6685C0-7452-71F0-A99E-379F19DBB7F3}"/>
              </a:ext>
            </a:extLst>
          </p:cNvPr>
          <p:cNvSpPr>
            <a:spLocks noChangeShapeType="1"/>
          </p:cNvSpPr>
          <p:nvPr/>
        </p:nvSpPr>
        <p:spPr bwMode="gray">
          <a:xfrm flipV="1">
            <a:off x="3054962" y="3709703"/>
            <a:ext cx="1521690" cy="1134179"/>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4" name="Line 251">
            <a:extLst>
              <a:ext uri="{FF2B5EF4-FFF2-40B4-BE49-F238E27FC236}">
                <a16:creationId xmlns:a16="http://schemas.microsoft.com/office/drawing/2014/main" id="{0ADDACE8-9C82-F8F0-A106-D190E834E1D0}"/>
              </a:ext>
            </a:extLst>
          </p:cNvPr>
          <p:cNvSpPr>
            <a:spLocks noChangeShapeType="1"/>
          </p:cNvSpPr>
          <p:nvPr/>
        </p:nvSpPr>
        <p:spPr bwMode="gray">
          <a:xfrm flipV="1">
            <a:off x="3054962" y="4276725"/>
            <a:ext cx="696854" cy="574372"/>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5" name="Line 251">
            <a:extLst>
              <a:ext uri="{FF2B5EF4-FFF2-40B4-BE49-F238E27FC236}">
                <a16:creationId xmlns:a16="http://schemas.microsoft.com/office/drawing/2014/main" id="{9A1DE146-14E1-34A9-64C9-EE77DE3DD2D8}"/>
              </a:ext>
            </a:extLst>
          </p:cNvPr>
          <p:cNvSpPr>
            <a:spLocks noChangeShapeType="1"/>
          </p:cNvSpPr>
          <p:nvPr/>
        </p:nvSpPr>
        <p:spPr bwMode="gray">
          <a:xfrm flipV="1">
            <a:off x="3025271" y="3538537"/>
            <a:ext cx="1151977" cy="1305343"/>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6" name="Line 251">
            <a:extLst>
              <a:ext uri="{FF2B5EF4-FFF2-40B4-BE49-F238E27FC236}">
                <a16:creationId xmlns:a16="http://schemas.microsoft.com/office/drawing/2014/main" id="{0E0FB22B-E3A1-E301-E864-15FD092283F4}"/>
              </a:ext>
            </a:extLst>
          </p:cNvPr>
          <p:cNvSpPr>
            <a:spLocks noChangeShapeType="1"/>
          </p:cNvSpPr>
          <p:nvPr/>
        </p:nvSpPr>
        <p:spPr bwMode="gray">
          <a:xfrm flipV="1">
            <a:off x="3067008" y="4349893"/>
            <a:ext cx="2008027" cy="501204"/>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7" name="Line 251">
            <a:extLst>
              <a:ext uri="{FF2B5EF4-FFF2-40B4-BE49-F238E27FC236}">
                <a16:creationId xmlns:a16="http://schemas.microsoft.com/office/drawing/2014/main" id="{88C05D7C-A945-9B0C-1B0B-72FBAFF8D5E6}"/>
              </a:ext>
            </a:extLst>
          </p:cNvPr>
          <p:cNvSpPr>
            <a:spLocks noChangeShapeType="1"/>
          </p:cNvSpPr>
          <p:nvPr/>
        </p:nvSpPr>
        <p:spPr bwMode="gray">
          <a:xfrm>
            <a:off x="3048906" y="4843880"/>
            <a:ext cx="442266" cy="197287"/>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8" name="Line 251">
            <a:extLst>
              <a:ext uri="{FF2B5EF4-FFF2-40B4-BE49-F238E27FC236}">
                <a16:creationId xmlns:a16="http://schemas.microsoft.com/office/drawing/2014/main" id="{496A9261-8318-354B-C837-AD522E8E7CA8}"/>
              </a:ext>
            </a:extLst>
          </p:cNvPr>
          <p:cNvSpPr>
            <a:spLocks noChangeShapeType="1"/>
          </p:cNvSpPr>
          <p:nvPr/>
        </p:nvSpPr>
        <p:spPr bwMode="gray">
          <a:xfrm flipV="1">
            <a:off x="3065976" y="4157636"/>
            <a:ext cx="1399997" cy="679080"/>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69" name="Line 251">
            <a:extLst>
              <a:ext uri="{FF2B5EF4-FFF2-40B4-BE49-F238E27FC236}">
                <a16:creationId xmlns:a16="http://schemas.microsoft.com/office/drawing/2014/main" id="{354BB04C-9816-6B0F-907E-C0923191A029}"/>
              </a:ext>
            </a:extLst>
          </p:cNvPr>
          <p:cNvSpPr>
            <a:spLocks noChangeShapeType="1"/>
          </p:cNvSpPr>
          <p:nvPr/>
        </p:nvSpPr>
        <p:spPr bwMode="gray">
          <a:xfrm>
            <a:off x="3052376" y="4831952"/>
            <a:ext cx="1344602" cy="435634"/>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sp>
        <p:nvSpPr>
          <p:cNvPr id="70" name="Line 251">
            <a:extLst>
              <a:ext uri="{FF2B5EF4-FFF2-40B4-BE49-F238E27FC236}">
                <a16:creationId xmlns:a16="http://schemas.microsoft.com/office/drawing/2014/main" id="{4C2A4F3C-C618-2A62-10D8-CD8B8CC793EE}"/>
              </a:ext>
            </a:extLst>
          </p:cNvPr>
          <p:cNvSpPr>
            <a:spLocks noChangeShapeType="1"/>
          </p:cNvSpPr>
          <p:nvPr/>
        </p:nvSpPr>
        <p:spPr bwMode="gray">
          <a:xfrm>
            <a:off x="6743695" y="4855694"/>
            <a:ext cx="2087895" cy="1197451"/>
          </a:xfrm>
          <a:prstGeom prst="line">
            <a:avLst/>
          </a:prstGeom>
          <a:noFill/>
          <a:ln w="9525">
            <a:solidFill>
              <a:srgbClr val="40404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0" cap="none" spc="0" normalizeH="0" baseline="0" noProof="0" dirty="0">
              <a:ln>
                <a:noFill/>
              </a:ln>
              <a:solidFill>
                <a:srgbClr val="404040"/>
              </a:solidFill>
              <a:effectLst/>
              <a:uLnTx/>
              <a:uFillTx/>
              <a:latin typeface="Calibri" panose="020F0502020204030204"/>
              <a:ea typeface="ＭＳ Ｐゴシック" charset="0"/>
              <a:cs typeface="ＭＳ Ｐゴシック" charset="0"/>
              <a:sym typeface="Arial"/>
            </a:endParaRPr>
          </a:p>
        </p:txBody>
      </p:sp>
      <p:graphicFrame>
        <p:nvGraphicFramePr>
          <p:cNvPr id="40" name="Table 39">
            <a:extLst>
              <a:ext uri="{FF2B5EF4-FFF2-40B4-BE49-F238E27FC236}">
                <a16:creationId xmlns:a16="http://schemas.microsoft.com/office/drawing/2014/main" id="{72D02E1B-F9AC-4E1D-9357-55A4F922C10A}"/>
              </a:ext>
            </a:extLst>
          </p:cNvPr>
          <p:cNvGraphicFramePr>
            <a:graphicFrameLocks noGrp="1"/>
          </p:cNvGraphicFramePr>
          <p:nvPr>
            <p:extLst>
              <p:ext uri="{D42A27DB-BD31-4B8C-83A1-F6EECF244321}">
                <p14:modId xmlns:p14="http://schemas.microsoft.com/office/powerpoint/2010/main" val="4252121276"/>
              </p:ext>
            </p:extLst>
          </p:nvPr>
        </p:nvGraphicFramePr>
        <p:xfrm>
          <a:off x="1639554" y="1710863"/>
          <a:ext cx="3359423" cy="632920"/>
        </p:xfrm>
        <a:graphic>
          <a:graphicData uri="http://schemas.openxmlformats.org/drawingml/2006/table">
            <a:tbl>
              <a:tblPr firstRow="1" bandRow="1"/>
              <a:tblGrid>
                <a:gridCol w="3359423">
                  <a:extLst>
                    <a:ext uri="{9D8B030D-6E8A-4147-A177-3AD203B41FA5}">
                      <a16:colId xmlns:a16="http://schemas.microsoft.com/office/drawing/2014/main" val="1916519206"/>
                    </a:ext>
                  </a:extLst>
                </a:gridCol>
              </a:tblGrid>
              <a:tr h="297032">
                <a:tc>
                  <a:txBody>
                    <a:bodyPr/>
                    <a:lstStyle>
                      <a:lvl1pPr>
                        <a:defRPr b="1">
                          <a:solidFill>
                            <a:schemeClr val="lt1"/>
                          </a:solidFill>
                          <a:latin typeface="Arial" panose="020B0604020202020204"/>
                        </a:defRPr>
                      </a:lvl1pPr>
                      <a:lvl2pPr>
                        <a:defRPr b="1">
                          <a:solidFill>
                            <a:schemeClr val="lt1"/>
                          </a:solidFill>
                          <a:latin typeface="Arial" panose="020B0604020202020204"/>
                        </a:defRPr>
                      </a:lvl2pPr>
                      <a:lvl3pPr>
                        <a:defRPr b="1">
                          <a:solidFill>
                            <a:schemeClr val="lt1"/>
                          </a:solidFill>
                          <a:latin typeface="Arial" panose="020B0604020202020204"/>
                        </a:defRPr>
                      </a:lvl3pPr>
                      <a:lvl4pPr>
                        <a:defRPr b="1">
                          <a:solidFill>
                            <a:schemeClr val="lt1"/>
                          </a:solidFill>
                          <a:latin typeface="Arial" panose="020B0604020202020204"/>
                        </a:defRPr>
                      </a:lvl4pPr>
                      <a:lvl5pPr>
                        <a:defRPr b="1">
                          <a:solidFill>
                            <a:schemeClr val="lt1"/>
                          </a:solidFill>
                          <a:latin typeface="Arial" panose="020B0604020202020204"/>
                        </a:defRPr>
                      </a:lvl5pPr>
                      <a:lvl6pPr>
                        <a:defRPr b="1">
                          <a:solidFill>
                            <a:schemeClr val="lt1"/>
                          </a:solidFill>
                          <a:latin typeface="Arial" panose="020B0604020202020204"/>
                        </a:defRPr>
                      </a:lvl6pPr>
                      <a:lvl7pPr>
                        <a:defRPr b="1">
                          <a:solidFill>
                            <a:schemeClr val="lt1"/>
                          </a:solidFill>
                          <a:latin typeface="Arial" panose="020B0604020202020204"/>
                        </a:defRPr>
                      </a:lvl7pPr>
                      <a:lvl8pPr>
                        <a:defRPr b="1">
                          <a:solidFill>
                            <a:schemeClr val="lt1"/>
                          </a:solidFill>
                          <a:latin typeface="Arial" panose="020B0604020202020204"/>
                        </a:defRPr>
                      </a:lvl8pPr>
                      <a:lvl9pPr>
                        <a:defRPr b="1">
                          <a:solidFill>
                            <a:schemeClr val="lt1"/>
                          </a:solidFill>
                          <a:latin typeface="Arial" panose="020B0604020202020204"/>
                        </a:defRPr>
                      </a:lvl9pPr>
                    </a:lstStyle>
                    <a:p>
                      <a:pPr algn="ctr"/>
                      <a:r>
                        <a:rPr lang="en-US" sz="1200" dirty="0">
                          <a:solidFill>
                            <a:srgbClr val="173E70"/>
                          </a:solidFill>
                        </a:rPr>
                        <a:t>NORTH CENTRAL  -   11/12 LGUs responded</a:t>
                      </a:r>
                    </a:p>
                  </a:txBody>
                  <a:tcPr marL="68562" marR="68562" marT="34281" marB="34281">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CCEF"/>
                    </a:solidFill>
                  </a:tcPr>
                </a:tc>
                <a:extLst>
                  <a:ext uri="{0D108BD9-81ED-4DB2-BD59-A6C34878D82A}">
                    <a16:rowId xmlns:a16="http://schemas.microsoft.com/office/drawing/2014/main" val="3643635855"/>
                  </a:ext>
                </a:extLst>
              </a:tr>
              <a:tr h="335888">
                <a:tc>
                  <a:txBody>
                    <a:bodyPr/>
                    <a:lstStyle>
                      <a:lvl1pPr>
                        <a:defRPr>
                          <a:solidFill>
                            <a:schemeClr val="dk1"/>
                          </a:solidFill>
                          <a:latin typeface="Arial" panose="020B0604020202020204"/>
                        </a:defRPr>
                      </a:lvl1pPr>
                      <a:lvl2pPr>
                        <a:defRPr>
                          <a:solidFill>
                            <a:schemeClr val="dk1"/>
                          </a:solidFill>
                          <a:latin typeface="Arial" panose="020B0604020202020204"/>
                        </a:defRPr>
                      </a:lvl2pPr>
                      <a:lvl3pPr>
                        <a:defRPr>
                          <a:solidFill>
                            <a:schemeClr val="dk1"/>
                          </a:solidFill>
                          <a:latin typeface="Arial" panose="020B0604020202020204"/>
                        </a:defRPr>
                      </a:lvl3pPr>
                      <a:lvl4pPr>
                        <a:defRPr>
                          <a:solidFill>
                            <a:schemeClr val="dk1"/>
                          </a:solidFill>
                          <a:latin typeface="Arial" panose="020B0604020202020204"/>
                        </a:defRPr>
                      </a:lvl4pPr>
                      <a:lvl5pPr>
                        <a:defRPr>
                          <a:solidFill>
                            <a:schemeClr val="dk1"/>
                          </a:solidFill>
                          <a:latin typeface="Arial" panose="020B0604020202020204"/>
                        </a:defRPr>
                      </a:lvl5pPr>
                      <a:lvl6pPr>
                        <a:defRPr>
                          <a:solidFill>
                            <a:schemeClr val="dk1"/>
                          </a:solidFill>
                          <a:latin typeface="Arial" panose="020B0604020202020204"/>
                        </a:defRPr>
                      </a:lvl6pPr>
                      <a:lvl7pPr>
                        <a:defRPr>
                          <a:solidFill>
                            <a:schemeClr val="dk1"/>
                          </a:solidFill>
                          <a:latin typeface="Arial" panose="020B0604020202020204"/>
                        </a:defRPr>
                      </a:lvl7pPr>
                      <a:lvl8pPr>
                        <a:defRPr>
                          <a:solidFill>
                            <a:schemeClr val="dk1"/>
                          </a:solidFill>
                          <a:latin typeface="Arial" panose="020B0604020202020204"/>
                        </a:defRPr>
                      </a:lvl8pPr>
                      <a:lvl9pPr>
                        <a:defRPr>
                          <a:solidFill>
                            <a:schemeClr val="dk1"/>
                          </a:solidFill>
                          <a:latin typeface="Arial" panose="020B0604020202020204"/>
                        </a:defRPr>
                      </a:lvl9pPr>
                    </a:lstStyle>
                    <a:p>
                      <a:pPr algn="ctr"/>
                      <a:r>
                        <a:rPr lang="en-US" sz="1200" b="1" dirty="0">
                          <a:solidFill>
                            <a:schemeClr val="bg1"/>
                          </a:solidFill>
                        </a:rPr>
                        <a:t>21.6% of the full sample</a:t>
                      </a:r>
                    </a:p>
                  </a:txBody>
                  <a:tcPr marL="68562" marR="68562" marT="34281" marB="34281">
                    <a:lnL w="12700" cmpd="sng">
                      <a:noFill/>
                    </a:lnL>
                    <a:lnR w="31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ADB9CA"/>
                    </a:solidFill>
                  </a:tcPr>
                </a:tc>
                <a:extLst>
                  <a:ext uri="{0D108BD9-81ED-4DB2-BD59-A6C34878D82A}">
                    <a16:rowId xmlns:a16="http://schemas.microsoft.com/office/drawing/2014/main" val="3632113169"/>
                  </a:ext>
                </a:extLst>
              </a:tr>
            </a:tbl>
          </a:graphicData>
        </a:graphic>
      </p:graphicFrame>
      <p:graphicFrame>
        <p:nvGraphicFramePr>
          <p:cNvPr id="44" name="Table 43">
            <a:extLst>
              <a:ext uri="{FF2B5EF4-FFF2-40B4-BE49-F238E27FC236}">
                <a16:creationId xmlns:a16="http://schemas.microsoft.com/office/drawing/2014/main" id="{9532B7A1-4DAF-42F1-B3A3-29AFA6BA08BB}"/>
              </a:ext>
            </a:extLst>
          </p:cNvPr>
          <p:cNvGraphicFramePr>
            <a:graphicFrameLocks noGrp="1"/>
          </p:cNvGraphicFramePr>
          <p:nvPr>
            <p:extLst>
              <p:ext uri="{D42A27DB-BD31-4B8C-83A1-F6EECF244321}">
                <p14:modId xmlns:p14="http://schemas.microsoft.com/office/powerpoint/2010/main" val="1915253513"/>
              </p:ext>
            </p:extLst>
          </p:nvPr>
        </p:nvGraphicFramePr>
        <p:xfrm>
          <a:off x="6784216" y="1706774"/>
          <a:ext cx="3122538" cy="641865"/>
        </p:xfrm>
        <a:graphic>
          <a:graphicData uri="http://schemas.openxmlformats.org/drawingml/2006/table">
            <a:tbl>
              <a:tblPr firstRow="1" bandRow="1"/>
              <a:tblGrid>
                <a:gridCol w="3122538">
                  <a:extLst>
                    <a:ext uri="{9D8B030D-6E8A-4147-A177-3AD203B41FA5}">
                      <a16:colId xmlns:a16="http://schemas.microsoft.com/office/drawing/2014/main" val="1916519206"/>
                    </a:ext>
                  </a:extLst>
                </a:gridCol>
              </a:tblGrid>
              <a:tr h="311045">
                <a:tc>
                  <a:txBody>
                    <a:bodyPr/>
                    <a:lstStyle>
                      <a:lvl1pPr>
                        <a:defRPr b="1">
                          <a:solidFill>
                            <a:schemeClr val="lt1"/>
                          </a:solidFill>
                          <a:latin typeface="Arial" panose="020B0604020202020204"/>
                        </a:defRPr>
                      </a:lvl1pPr>
                      <a:lvl2pPr>
                        <a:defRPr b="1">
                          <a:solidFill>
                            <a:schemeClr val="lt1"/>
                          </a:solidFill>
                          <a:latin typeface="Arial" panose="020B0604020202020204"/>
                        </a:defRPr>
                      </a:lvl2pPr>
                      <a:lvl3pPr>
                        <a:defRPr b="1">
                          <a:solidFill>
                            <a:schemeClr val="lt1"/>
                          </a:solidFill>
                          <a:latin typeface="Arial" panose="020B0604020202020204"/>
                        </a:defRPr>
                      </a:lvl3pPr>
                      <a:lvl4pPr>
                        <a:defRPr b="1">
                          <a:solidFill>
                            <a:schemeClr val="lt1"/>
                          </a:solidFill>
                          <a:latin typeface="Arial" panose="020B0604020202020204"/>
                        </a:defRPr>
                      </a:lvl4pPr>
                      <a:lvl5pPr>
                        <a:defRPr b="1">
                          <a:solidFill>
                            <a:schemeClr val="lt1"/>
                          </a:solidFill>
                          <a:latin typeface="Arial" panose="020B0604020202020204"/>
                        </a:defRPr>
                      </a:lvl5pPr>
                      <a:lvl6pPr>
                        <a:defRPr b="1">
                          <a:solidFill>
                            <a:schemeClr val="lt1"/>
                          </a:solidFill>
                          <a:latin typeface="Arial" panose="020B0604020202020204"/>
                        </a:defRPr>
                      </a:lvl6pPr>
                      <a:lvl7pPr>
                        <a:defRPr b="1">
                          <a:solidFill>
                            <a:schemeClr val="lt1"/>
                          </a:solidFill>
                          <a:latin typeface="Arial" panose="020B0604020202020204"/>
                        </a:defRPr>
                      </a:lvl7pPr>
                      <a:lvl8pPr>
                        <a:defRPr b="1">
                          <a:solidFill>
                            <a:schemeClr val="lt1"/>
                          </a:solidFill>
                          <a:latin typeface="Arial" panose="020B0604020202020204"/>
                        </a:defRPr>
                      </a:lvl8pPr>
                      <a:lvl9pPr>
                        <a:defRPr b="1">
                          <a:solidFill>
                            <a:schemeClr val="lt1"/>
                          </a:solidFill>
                          <a:latin typeface="Arial" panose="020B0604020202020204"/>
                        </a:defRPr>
                      </a:lvl9pPr>
                    </a:lstStyle>
                    <a:p>
                      <a:pPr algn="ctr"/>
                      <a:r>
                        <a:rPr lang="en-US" sz="1200" dirty="0">
                          <a:solidFill>
                            <a:srgbClr val="173E70"/>
                          </a:solidFill>
                        </a:rPr>
                        <a:t>NORTHEAST  -   10/13 LGUs responded</a:t>
                      </a:r>
                    </a:p>
                  </a:txBody>
                  <a:tcPr marL="68562" marR="68562" marT="34281" marB="34281">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CCEF"/>
                    </a:solidFill>
                  </a:tcPr>
                </a:tc>
                <a:extLst>
                  <a:ext uri="{0D108BD9-81ED-4DB2-BD59-A6C34878D82A}">
                    <a16:rowId xmlns:a16="http://schemas.microsoft.com/office/drawing/2014/main" val="3643635855"/>
                  </a:ext>
                </a:extLst>
              </a:tr>
              <a:tr h="330820">
                <a:tc>
                  <a:txBody>
                    <a:bodyPr/>
                    <a:lstStyle>
                      <a:lvl1pPr>
                        <a:defRPr>
                          <a:solidFill>
                            <a:schemeClr val="dk1"/>
                          </a:solidFill>
                          <a:latin typeface="Arial" panose="020B0604020202020204"/>
                        </a:defRPr>
                      </a:lvl1pPr>
                      <a:lvl2pPr>
                        <a:defRPr>
                          <a:solidFill>
                            <a:schemeClr val="dk1"/>
                          </a:solidFill>
                          <a:latin typeface="Arial" panose="020B0604020202020204"/>
                        </a:defRPr>
                      </a:lvl2pPr>
                      <a:lvl3pPr>
                        <a:defRPr>
                          <a:solidFill>
                            <a:schemeClr val="dk1"/>
                          </a:solidFill>
                          <a:latin typeface="Arial" panose="020B0604020202020204"/>
                        </a:defRPr>
                      </a:lvl3pPr>
                      <a:lvl4pPr>
                        <a:defRPr>
                          <a:solidFill>
                            <a:schemeClr val="dk1"/>
                          </a:solidFill>
                          <a:latin typeface="Arial" panose="020B0604020202020204"/>
                        </a:defRPr>
                      </a:lvl4pPr>
                      <a:lvl5pPr>
                        <a:defRPr>
                          <a:solidFill>
                            <a:schemeClr val="dk1"/>
                          </a:solidFill>
                          <a:latin typeface="Arial" panose="020B0604020202020204"/>
                        </a:defRPr>
                      </a:lvl5pPr>
                      <a:lvl6pPr>
                        <a:defRPr>
                          <a:solidFill>
                            <a:schemeClr val="dk1"/>
                          </a:solidFill>
                          <a:latin typeface="Arial" panose="020B0604020202020204"/>
                        </a:defRPr>
                      </a:lvl6pPr>
                      <a:lvl7pPr>
                        <a:defRPr>
                          <a:solidFill>
                            <a:schemeClr val="dk1"/>
                          </a:solidFill>
                          <a:latin typeface="Arial" panose="020B0604020202020204"/>
                        </a:defRPr>
                      </a:lvl7pPr>
                      <a:lvl8pPr>
                        <a:defRPr>
                          <a:solidFill>
                            <a:schemeClr val="dk1"/>
                          </a:solidFill>
                          <a:latin typeface="Arial" panose="020B0604020202020204"/>
                        </a:defRPr>
                      </a:lvl8pPr>
                      <a:lvl9pPr>
                        <a:defRPr>
                          <a:solidFill>
                            <a:schemeClr val="dk1"/>
                          </a:solidFill>
                          <a:latin typeface="Arial" panose="020B0604020202020204"/>
                        </a:defRPr>
                      </a:lvl9pPr>
                    </a:lstStyle>
                    <a:p>
                      <a:pPr algn="ctr"/>
                      <a:r>
                        <a:rPr lang="en-US" sz="1200" b="1" dirty="0">
                          <a:solidFill>
                            <a:schemeClr val="bg1"/>
                          </a:solidFill>
                        </a:rPr>
                        <a:t>19.6% of the full sample</a:t>
                      </a:r>
                    </a:p>
                  </a:txBody>
                  <a:tcPr marL="68562" marR="68562" marT="34281" marB="34281">
                    <a:lnL w="12700" cmpd="sng">
                      <a:noFill/>
                    </a:lnL>
                    <a:lnR w="31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ADB9CA"/>
                    </a:solidFill>
                  </a:tcPr>
                </a:tc>
                <a:extLst>
                  <a:ext uri="{0D108BD9-81ED-4DB2-BD59-A6C34878D82A}">
                    <a16:rowId xmlns:a16="http://schemas.microsoft.com/office/drawing/2014/main" val="3632113169"/>
                  </a:ext>
                </a:extLst>
              </a:tr>
            </a:tbl>
          </a:graphicData>
        </a:graphic>
      </p:graphicFrame>
      <p:graphicFrame>
        <p:nvGraphicFramePr>
          <p:cNvPr id="29" name="Table 28">
            <a:extLst>
              <a:ext uri="{FF2B5EF4-FFF2-40B4-BE49-F238E27FC236}">
                <a16:creationId xmlns:a16="http://schemas.microsoft.com/office/drawing/2014/main" id="{4AE87898-3520-4335-851E-181516806075}"/>
              </a:ext>
            </a:extLst>
          </p:cNvPr>
          <p:cNvGraphicFramePr>
            <a:graphicFrameLocks noGrp="1"/>
          </p:cNvGraphicFramePr>
          <p:nvPr>
            <p:extLst>
              <p:ext uri="{D42A27DB-BD31-4B8C-83A1-F6EECF244321}">
                <p14:modId xmlns:p14="http://schemas.microsoft.com/office/powerpoint/2010/main" val="2734917154"/>
              </p:ext>
            </p:extLst>
          </p:nvPr>
        </p:nvGraphicFramePr>
        <p:xfrm>
          <a:off x="480767" y="4561753"/>
          <a:ext cx="2576457" cy="651270"/>
        </p:xfrm>
        <a:graphic>
          <a:graphicData uri="http://schemas.openxmlformats.org/drawingml/2006/table">
            <a:tbl>
              <a:tblPr firstRow="1" bandRow="1"/>
              <a:tblGrid>
                <a:gridCol w="2576457">
                  <a:extLst>
                    <a:ext uri="{9D8B030D-6E8A-4147-A177-3AD203B41FA5}">
                      <a16:colId xmlns:a16="http://schemas.microsoft.com/office/drawing/2014/main" val="1916519206"/>
                    </a:ext>
                  </a:extLst>
                </a:gridCol>
              </a:tblGrid>
              <a:tr h="293051">
                <a:tc>
                  <a:txBody>
                    <a:bodyPr/>
                    <a:lstStyle>
                      <a:lvl1pPr>
                        <a:defRPr b="1">
                          <a:solidFill>
                            <a:schemeClr val="lt1"/>
                          </a:solidFill>
                          <a:latin typeface="Arial" panose="020B0604020202020204"/>
                        </a:defRPr>
                      </a:lvl1pPr>
                      <a:lvl2pPr>
                        <a:defRPr b="1">
                          <a:solidFill>
                            <a:schemeClr val="lt1"/>
                          </a:solidFill>
                          <a:latin typeface="Arial" panose="020B0604020202020204"/>
                        </a:defRPr>
                      </a:lvl2pPr>
                      <a:lvl3pPr>
                        <a:defRPr b="1">
                          <a:solidFill>
                            <a:schemeClr val="lt1"/>
                          </a:solidFill>
                          <a:latin typeface="Arial" panose="020B0604020202020204"/>
                        </a:defRPr>
                      </a:lvl3pPr>
                      <a:lvl4pPr>
                        <a:defRPr b="1">
                          <a:solidFill>
                            <a:schemeClr val="lt1"/>
                          </a:solidFill>
                          <a:latin typeface="Arial" panose="020B0604020202020204"/>
                        </a:defRPr>
                      </a:lvl4pPr>
                      <a:lvl5pPr>
                        <a:defRPr b="1">
                          <a:solidFill>
                            <a:schemeClr val="lt1"/>
                          </a:solidFill>
                          <a:latin typeface="Arial" panose="020B0604020202020204"/>
                        </a:defRPr>
                      </a:lvl5pPr>
                      <a:lvl6pPr>
                        <a:defRPr b="1">
                          <a:solidFill>
                            <a:schemeClr val="lt1"/>
                          </a:solidFill>
                          <a:latin typeface="Arial" panose="020B0604020202020204"/>
                        </a:defRPr>
                      </a:lvl6pPr>
                      <a:lvl7pPr>
                        <a:defRPr b="1">
                          <a:solidFill>
                            <a:schemeClr val="lt1"/>
                          </a:solidFill>
                          <a:latin typeface="Arial" panose="020B0604020202020204"/>
                        </a:defRPr>
                      </a:lvl7pPr>
                      <a:lvl8pPr>
                        <a:defRPr b="1">
                          <a:solidFill>
                            <a:schemeClr val="lt1"/>
                          </a:solidFill>
                          <a:latin typeface="Arial" panose="020B0604020202020204"/>
                        </a:defRPr>
                      </a:lvl8pPr>
                      <a:lvl9pPr>
                        <a:defRPr b="1">
                          <a:solidFill>
                            <a:schemeClr val="lt1"/>
                          </a:solidFill>
                          <a:latin typeface="Arial" panose="020B0604020202020204"/>
                        </a:defRPr>
                      </a:lvl9pPr>
                    </a:lstStyle>
                    <a:p>
                      <a:pPr algn="ctr"/>
                      <a:r>
                        <a:rPr lang="en-US" sz="1200" dirty="0">
                          <a:solidFill>
                            <a:srgbClr val="173E70"/>
                          </a:solidFill>
                        </a:rPr>
                        <a:t>WEST  -   10/17 LGUs responded</a:t>
                      </a:r>
                    </a:p>
                  </a:txBody>
                  <a:tcPr marL="68562" marR="68562" marT="34281" marB="34281">
                    <a:lnL w="12700" cmpd="sng">
                      <a:noFill/>
                    </a:lnL>
                    <a:lnR w="12700" cmpd="sng">
                      <a:noFill/>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3CCEF"/>
                    </a:solidFill>
                  </a:tcPr>
                </a:tc>
                <a:extLst>
                  <a:ext uri="{0D108BD9-81ED-4DB2-BD59-A6C34878D82A}">
                    <a16:rowId xmlns:a16="http://schemas.microsoft.com/office/drawing/2014/main" val="3643635855"/>
                  </a:ext>
                </a:extLst>
              </a:tr>
              <a:tr h="358219">
                <a:tc>
                  <a:txBody>
                    <a:bodyPr/>
                    <a:lstStyle>
                      <a:lvl1pPr>
                        <a:defRPr>
                          <a:solidFill>
                            <a:schemeClr val="dk1"/>
                          </a:solidFill>
                          <a:latin typeface="Arial" panose="020B0604020202020204"/>
                        </a:defRPr>
                      </a:lvl1pPr>
                      <a:lvl2pPr>
                        <a:defRPr>
                          <a:solidFill>
                            <a:schemeClr val="dk1"/>
                          </a:solidFill>
                          <a:latin typeface="Arial" panose="020B0604020202020204"/>
                        </a:defRPr>
                      </a:lvl2pPr>
                      <a:lvl3pPr>
                        <a:defRPr>
                          <a:solidFill>
                            <a:schemeClr val="dk1"/>
                          </a:solidFill>
                          <a:latin typeface="Arial" panose="020B0604020202020204"/>
                        </a:defRPr>
                      </a:lvl3pPr>
                      <a:lvl4pPr>
                        <a:defRPr>
                          <a:solidFill>
                            <a:schemeClr val="dk1"/>
                          </a:solidFill>
                          <a:latin typeface="Arial" panose="020B0604020202020204"/>
                        </a:defRPr>
                      </a:lvl4pPr>
                      <a:lvl5pPr>
                        <a:defRPr>
                          <a:solidFill>
                            <a:schemeClr val="dk1"/>
                          </a:solidFill>
                          <a:latin typeface="Arial" panose="020B0604020202020204"/>
                        </a:defRPr>
                      </a:lvl5pPr>
                      <a:lvl6pPr>
                        <a:defRPr>
                          <a:solidFill>
                            <a:schemeClr val="dk1"/>
                          </a:solidFill>
                          <a:latin typeface="Arial" panose="020B0604020202020204"/>
                        </a:defRPr>
                      </a:lvl6pPr>
                      <a:lvl7pPr>
                        <a:defRPr>
                          <a:solidFill>
                            <a:schemeClr val="dk1"/>
                          </a:solidFill>
                          <a:latin typeface="Arial" panose="020B0604020202020204"/>
                        </a:defRPr>
                      </a:lvl7pPr>
                      <a:lvl8pPr>
                        <a:defRPr>
                          <a:solidFill>
                            <a:schemeClr val="dk1"/>
                          </a:solidFill>
                          <a:latin typeface="Arial" panose="020B0604020202020204"/>
                        </a:defRPr>
                      </a:lvl8pPr>
                      <a:lvl9pPr>
                        <a:defRPr>
                          <a:solidFill>
                            <a:schemeClr val="dk1"/>
                          </a:solidFill>
                          <a:latin typeface="Arial" panose="020B0604020202020204"/>
                        </a:defRPr>
                      </a:lvl9pPr>
                    </a:lstStyle>
                    <a:p>
                      <a:pPr algn="ctr"/>
                      <a:r>
                        <a:rPr lang="en-US" sz="1200" b="1" dirty="0">
                          <a:solidFill>
                            <a:schemeClr val="bg1"/>
                          </a:solidFill>
                        </a:rPr>
                        <a:t>19.6% of the full sample</a:t>
                      </a:r>
                    </a:p>
                  </a:txBody>
                  <a:tcPr marL="68562" marR="68562" marT="34281" marB="34281">
                    <a:lnL w="12700" cmpd="sng">
                      <a:noFill/>
                    </a:lnL>
                    <a:lnR w="3175"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17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solidFill>
                      <a:srgbClr val="ADB9CA"/>
                    </a:solidFill>
                  </a:tcPr>
                </a:tc>
                <a:extLst>
                  <a:ext uri="{0D108BD9-81ED-4DB2-BD59-A6C34878D82A}">
                    <a16:rowId xmlns:a16="http://schemas.microsoft.com/office/drawing/2014/main" val="3632113169"/>
                  </a:ext>
                </a:extLst>
              </a:tr>
            </a:tbl>
          </a:graphicData>
        </a:graphic>
      </p:graphicFrame>
    </p:spTree>
    <p:extLst>
      <p:ext uri="{BB962C8B-B14F-4D97-AF65-F5344CB8AC3E}">
        <p14:creationId xmlns:p14="http://schemas.microsoft.com/office/powerpoint/2010/main" val="367644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D484B-4C6C-7EA8-74C5-2B56E661BA9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E0C82E2-C851-7CBA-DC40-3BEE28DA8282}"/>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5D68EA4-EAD3-DE3F-4F09-9E7AAD69A560}"/>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2D0F129D-E710-7EAF-ECAF-BC43B8827F1D}"/>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Questions for discussion at the end </a:t>
            </a:r>
          </a:p>
        </p:txBody>
      </p:sp>
      <p:grpSp>
        <p:nvGrpSpPr>
          <p:cNvPr id="21" name="Group 20">
            <a:extLst>
              <a:ext uri="{FF2B5EF4-FFF2-40B4-BE49-F238E27FC236}">
                <a16:creationId xmlns:a16="http://schemas.microsoft.com/office/drawing/2014/main" id="{69658A15-509F-D8A5-3542-2CE87E4BCFDF}"/>
              </a:ext>
            </a:extLst>
          </p:cNvPr>
          <p:cNvGrpSpPr/>
          <p:nvPr/>
        </p:nvGrpSpPr>
        <p:grpSpPr>
          <a:xfrm>
            <a:off x="9436363" y="6349900"/>
            <a:ext cx="2477522" cy="508100"/>
            <a:chOff x="3336149" y="6164211"/>
            <a:chExt cx="2477522" cy="508100"/>
          </a:xfrm>
        </p:grpSpPr>
        <p:pic>
          <p:nvPicPr>
            <p:cNvPr id="22" name="Picture 21" descr="A picture containing text, clipart&#10;&#10;Description automatically generated">
              <a:extLst>
                <a:ext uri="{FF2B5EF4-FFF2-40B4-BE49-F238E27FC236}">
                  <a16:creationId xmlns:a16="http://schemas.microsoft.com/office/drawing/2014/main" id="{5E05FAB5-987E-5143-41F4-12E4F6FEC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49" y="6261609"/>
              <a:ext cx="1031386" cy="410702"/>
            </a:xfrm>
            <a:prstGeom prst="rect">
              <a:avLst/>
            </a:prstGeom>
          </p:spPr>
        </p:pic>
        <p:pic>
          <p:nvPicPr>
            <p:cNvPr id="23" name="Content Placeholder 4">
              <a:extLst>
                <a:ext uri="{FF2B5EF4-FFF2-40B4-BE49-F238E27FC236}">
                  <a16:creationId xmlns:a16="http://schemas.microsoft.com/office/drawing/2014/main" id="{E8634866-2279-7790-020E-BA7C7334FD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3731" y="6164211"/>
              <a:ext cx="1359940" cy="400755"/>
            </a:xfrm>
            <a:prstGeom prst="rect">
              <a:avLst/>
            </a:prstGeom>
            <a:noFill/>
            <a:ln>
              <a:noFill/>
            </a:ln>
          </p:spPr>
        </p:pic>
      </p:grpSp>
      <p:sp>
        <p:nvSpPr>
          <p:cNvPr id="4" name="TextBox 3">
            <a:extLst>
              <a:ext uri="{FF2B5EF4-FFF2-40B4-BE49-F238E27FC236}">
                <a16:creationId xmlns:a16="http://schemas.microsoft.com/office/drawing/2014/main" id="{DC6F693F-CFA9-E396-04DE-CEC7C4E7475D}"/>
              </a:ext>
            </a:extLst>
          </p:cNvPr>
          <p:cNvSpPr txBox="1"/>
          <p:nvPr/>
        </p:nvSpPr>
        <p:spPr>
          <a:xfrm>
            <a:off x="1935793" y="1510989"/>
            <a:ext cx="9499188" cy="3877985"/>
          </a:xfrm>
          <a:prstGeom prst="rect">
            <a:avLst/>
          </a:prstGeom>
          <a:noFill/>
        </p:spPr>
        <p:txBody>
          <a:bodyPr wrap="square" rtlCol="0">
            <a:spAutoFit/>
          </a:bodyPr>
          <a:lstStyle/>
          <a:p>
            <a:pPr>
              <a:spcAft>
                <a:spcPts val="600"/>
              </a:spcAft>
            </a:pPr>
            <a:r>
              <a:rPr lang="en-US" sz="2400" dirty="0"/>
              <a:t>What does this data tell you about opportunities or challenges the Extension system is facing?</a:t>
            </a:r>
          </a:p>
          <a:p>
            <a:pPr>
              <a:spcAft>
                <a:spcPts val="600"/>
              </a:spcAft>
            </a:pPr>
            <a:endParaRPr lang="en-US" sz="2400" dirty="0"/>
          </a:p>
          <a:p>
            <a:pPr>
              <a:spcAft>
                <a:spcPts val="600"/>
              </a:spcAft>
            </a:pPr>
            <a:r>
              <a:rPr lang="en-US" sz="2400" dirty="0"/>
              <a:t>Who else needs to see this information or could use it? </a:t>
            </a:r>
          </a:p>
          <a:p>
            <a:pPr>
              <a:spcAft>
                <a:spcPts val="600"/>
              </a:spcAft>
            </a:pPr>
            <a:endParaRPr lang="en-US" sz="2400" dirty="0"/>
          </a:p>
          <a:p>
            <a:pPr>
              <a:spcAft>
                <a:spcPts val="600"/>
              </a:spcAft>
            </a:pPr>
            <a:r>
              <a:rPr lang="en-US" sz="2400" dirty="0"/>
              <a:t>How might this information help you/this group with making the case to continue to grow health-related programming?</a:t>
            </a:r>
          </a:p>
          <a:p>
            <a:pPr>
              <a:spcAft>
                <a:spcPts val="600"/>
              </a:spcAft>
            </a:pPr>
            <a:endParaRPr lang="en-US" sz="2400" dirty="0"/>
          </a:p>
          <a:p>
            <a:pPr>
              <a:spcAft>
                <a:spcPts val="600"/>
              </a:spcAft>
            </a:pPr>
            <a:r>
              <a:rPr lang="en-US" sz="2400" dirty="0"/>
              <a:t>Additional developments in health and well-being work to share? </a:t>
            </a:r>
          </a:p>
        </p:txBody>
      </p:sp>
      <p:pic>
        <p:nvPicPr>
          <p:cNvPr id="13" name="Graphic 12" descr="Badge Question Mark with solid fill">
            <a:extLst>
              <a:ext uri="{FF2B5EF4-FFF2-40B4-BE49-F238E27FC236}">
                <a16:creationId xmlns:a16="http://schemas.microsoft.com/office/drawing/2014/main" id="{3EDA6173-CB18-4403-62F2-8541D011A9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019" y="3634648"/>
            <a:ext cx="914400" cy="914400"/>
          </a:xfrm>
          <a:prstGeom prst="rect">
            <a:avLst/>
          </a:prstGeom>
        </p:spPr>
      </p:pic>
      <p:pic>
        <p:nvPicPr>
          <p:cNvPr id="16" name="Graphic 15" descr="Questions with solid fill">
            <a:extLst>
              <a:ext uri="{FF2B5EF4-FFF2-40B4-BE49-F238E27FC236}">
                <a16:creationId xmlns:a16="http://schemas.microsoft.com/office/drawing/2014/main" id="{A2591171-8E18-ED98-E60C-D7BEED850C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019" y="1830501"/>
            <a:ext cx="914400" cy="914400"/>
          </a:xfrm>
          <a:prstGeom prst="rect">
            <a:avLst/>
          </a:prstGeom>
        </p:spPr>
      </p:pic>
    </p:spTree>
    <p:extLst>
      <p:ext uri="{BB962C8B-B14F-4D97-AF65-F5344CB8AC3E}">
        <p14:creationId xmlns:p14="http://schemas.microsoft.com/office/powerpoint/2010/main" val="406177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Framework familiarity and prioritization</a:t>
            </a:r>
          </a:p>
        </p:txBody>
      </p:sp>
      <p:sp>
        <p:nvSpPr>
          <p:cNvPr id="21" name="TextBox 20">
            <a:extLst>
              <a:ext uri="{FF2B5EF4-FFF2-40B4-BE49-F238E27FC236}">
                <a16:creationId xmlns:a16="http://schemas.microsoft.com/office/drawing/2014/main" id="{726889E1-54D3-1E29-A864-5FE9612850F9}"/>
              </a:ext>
            </a:extLst>
          </p:cNvPr>
          <p:cNvSpPr txBox="1"/>
          <p:nvPr/>
        </p:nvSpPr>
        <p:spPr>
          <a:xfrm>
            <a:off x="802574" y="1444047"/>
            <a:ext cx="10414660" cy="646331"/>
          </a:xfrm>
          <a:prstGeom prst="rect">
            <a:avLst/>
          </a:prstGeom>
          <a:noFill/>
        </p:spPr>
        <p:txBody>
          <a:bodyPr wrap="square" rtlCol="0">
            <a:spAutoFit/>
          </a:bodyPr>
          <a:lstStyle/>
          <a:p>
            <a:r>
              <a:rPr lang="en-US" b="1" dirty="0"/>
              <a:t>Summary: </a:t>
            </a:r>
            <a:r>
              <a:rPr lang="en-US" dirty="0"/>
              <a:t>Most LGUs reported staff are at least somewhat familiar with the Framework (78%, 40/51 LGUs); the Northeast, 1890s and Southern regions had LGUs reporting staff were “</a:t>
            </a:r>
            <a:r>
              <a:rPr lang="en-US" i="1" dirty="0"/>
              <a:t>very familiar</a:t>
            </a:r>
            <a:r>
              <a:rPr lang="en-US" dirty="0"/>
              <a:t>”. </a:t>
            </a:r>
            <a:endParaRPr lang="en-US" i="1" dirty="0"/>
          </a:p>
        </p:txBody>
      </p:sp>
      <p:graphicFrame>
        <p:nvGraphicFramePr>
          <p:cNvPr id="8" name="Chart 7">
            <a:extLst>
              <a:ext uri="{FF2B5EF4-FFF2-40B4-BE49-F238E27FC236}">
                <a16:creationId xmlns:a16="http://schemas.microsoft.com/office/drawing/2014/main" id="{8D2A63D2-478E-37D1-7B97-7F5A07604084}"/>
              </a:ext>
            </a:extLst>
          </p:cNvPr>
          <p:cNvGraphicFramePr>
            <a:graphicFrameLocks/>
          </p:cNvGraphicFramePr>
          <p:nvPr>
            <p:extLst>
              <p:ext uri="{D42A27DB-BD31-4B8C-83A1-F6EECF244321}">
                <p14:modId xmlns:p14="http://schemas.microsoft.com/office/powerpoint/2010/main" val="3388399551"/>
              </p:ext>
            </p:extLst>
          </p:nvPr>
        </p:nvGraphicFramePr>
        <p:xfrm>
          <a:off x="182087" y="2792653"/>
          <a:ext cx="5516953" cy="3132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E147BC52-B276-7863-51E5-763AD9E4CA8A}"/>
              </a:ext>
            </a:extLst>
          </p:cNvPr>
          <p:cNvGraphicFramePr>
            <a:graphicFrameLocks/>
          </p:cNvGraphicFramePr>
          <p:nvPr>
            <p:extLst>
              <p:ext uri="{D42A27DB-BD31-4B8C-83A1-F6EECF244321}">
                <p14:modId xmlns:p14="http://schemas.microsoft.com/office/powerpoint/2010/main" val="1280112762"/>
              </p:ext>
            </p:extLst>
          </p:nvPr>
        </p:nvGraphicFramePr>
        <p:xfrm>
          <a:off x="5310835" y="2691024"/>
          <a:ext cx="6324852" cy="369001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D935F21F-DD36-5AD7-5A4D-6E5434C27A46}"/>
              </a:ext>
            </a:extLst>
          </p:cNvPr>
          <p:cNvSpPr txBox="1"/>
          <p:nvPr/>
        </p:nvSpPr>
        <p:spPr>
          <a:xfrm>
            <a:off x="2321827" y="2321692"/>
            <a:ext cx="8043149" cy="369332"/>
          </a:xfrm>
          <a:prstGeom prst="rect">
            <a:avLst/>
          </a:prstGeom>
          <a:noFill/>
        </p:spPr>
        <p:txBody>
          <a:bodyPr wrap="square">
            <a:spAutoFit/>
          </a:bodyPr>
          <a:lstStyle/>
          <a:p>
            <a:r>
              <a:rPr lang="en-US" sz="1800" b="1" dirty="0">
                <a:latin typeface="Segoe UI" panose="020B0502040204020203" pitchFamily="34" charset="0"/>
                <a:cs typeface="Segoe UI" panose="020B0502040204020203" pitchFamily="34" charset="0"/>
              </a:rPr>
              <a:t>Rating of Framework familiarity among Extension staff (n=51 LGUs)</a:t>
            </a:r>
          </a:p>
        </p:txBody>
      </p:sp>
    </p:spTree>
    <p:extLst>
      <p:ext uri="{BB962C8B-B14F-4D97-AF65-F5344CB8AC3E}">
        <p14:creationId xmlns:p14="http://schemas.microsoft.com/office/powerpoint/2010/main" val="348056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516B0-7CE4-51A7-CCBD-0068DFA666FC}"/>
              </a:ext>
            </a:extLst>
          </p:cNvPr>
          <p:cNvSpPr txBox="1"/>
          <p:nvPr/>
        </p:nvSpPr>
        <p:spPr>
          <a:xfrm>
            <a:off x="0" y="229534"/>
            <a:ext cx="6096000" cy="369332"/>
          </a:xfrm>
          <a:prstGeom prst="rect">
            <a:avLst/>
          </a:prstGeom>
          <a:solidFill>
            <a:srgbClr val="93CCEF"/>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F60AEA6-1B1D-8E9F-A881-D6B526DBFAE3}"/>
              </a:ext>
            </a:extLst>
          </p:cNvPr>
          <p:cNvSpPr>
            <a:spLocks noGrp="1"/>
          </p:cNvSpPr>
          <p:nvPr>
            <p:ph type="title"/>
          </p:nvPr>
        </p:nvSpPr>
        <p:spPr>
          <a:xfrm>
            <a:off x="304800" y="553710"/>
            <a:ext cx="11887200" cy="790222"/>
          </a:xfrm>
          <a:solidFill>
            <a:srgbClr val="173E70"/>
          </a:solidFill>
        </p:spPr>
        <p:txBody>
          <a:bodyPr>
            <a:normAutofit/>
          </a:bodyPr>
          <a:lstStyle/>
          <a:p>
            <a:r>
              <a:rPr lang="en-US" sz="2800" b="1" dirty="0">
                <a:solidFill>
                  <a:schemeClr val="bg1"/>
                </a:solidFill>
                <a:latin typeface="Segoe UI" panose="020B0502040204020203" pitchFamily="34" charset="0"/>
                <a:cs typeface="Segoe UI" panose="020B0502040204020203" pitchFamily="34" charset="0"/>
              </a:rPr>
              <a:t>Common measures (across programs) with Kerry</a:t>
            </a:r>
          </a:p>
        </p:txBody>
      </p:sp>
      <p:sp>
        <p:nvSpPr>
          <p:cNvPr id="10" name="TextBox 9">
            <a:extLst>
              <a:ext uri="{FF2B5EF4-FFF2-40B4-BE49-F238E27FC236}">
                <a16:creationId xmlns:a16="http://schemas.microsoft.com/office/drawing/2014/main" id="{7E178DD2-A0AE-66AB-5530-9F45B61ACBF0}"/>
              </a:ext>
            </a:extLst>
          </p:cNvPr>
          <p:cNvSpPr txBox="1"/>
          <p:nvPr/>
        </p:nvSpPr>
        <p:spPr>
          <a:xfrm>
            <a:off x="304801" y="543477"/>
            <a:ext cx="11582400" cy="461665"/>
          </a:xfrm>
          <a:prstGeom prst="rect">
            <a:avLst/>
          </a:prstGeom>
          <a:solidFill>
            <a:srgbClr val="173E70"/>
          </a:solidFill>
        </p:spPr>
        <p:txBody>
          <a:bodyPr wrap="square" rtlCol="0">
            <a:spAutoFit/>
          </a:bodyPr>
          <a:lstStyle/>
          <a:p>
            <a:r>
              <a:rPr lang="en-US" sz="2400" b="1" dirty="0">
                <a:solidFill>
                  <a:schemeClr val="bg1"/>
                </a:solidFill>
                <a:latin typeface="Segoe UI" panose="020B0502040204020203" pitchFamily="34" charset="0"/>
                <a:cs typeface="Segoe UI" panose="020B0502040204020203" pitchFamily="34" charset="0"/>
              </a:rPr>
              <a:t>Framework familiarity and prioritization</a:t>
            </a:r>
          </a:p>
        </p:txBody>
      </p:sp>
      <p:sp>
        <p:nvSpPr>
          <p:cNvPr id="3" name="TextBox 2">
            <a:extLst>
              <a:ext uri="{FF2B5EF4-FFF2-40B4-BE49-F238E27FC236}">
                <a16:creationId xmlns:a16="http://schemas.microsoft.com/office/drawing/2014/main" id="{7E70C596-FC0A-E464-9388-7AEF9DB75404}"/>
              </a:ext>
            </a:extLst>
          </p:cNvPr>
          <p:cNvSpPr txBox="1"/>
          <p:nvPr/>
        </p:nvSpPr>
        <p:spPr>
          <a:xfrm>
            <a:off x="902525" y="1231548"/>
            <a:ext cx="10687793" cy="923330"/>
          </a:xfrm>
          <a:prstGeom prst="rect">
            <a:avLst/>
          </a:prstGeom>
          <a:noFill/>
        </p:spPr>
        <p:txBody>
          <a:bodyPr wrap="square" rtlCol="0">
            <a:spAutoFit/>
          </a:bodyPr>
          <a:lstStyle/>
          <a:p>
            <a:r>
              <a:rPr lang="en-US" b="1" dirty="0"/>
              <a:t>Summary: </a:t>
            </a:r>
            <a:r>
              <a:rPr lang="en-US" dirty="0"/>
              <a:t>Recommendation 4 (Establish partnerships) was rated the highest priority followed closely by Recommendation 1 (Equity focus). Recommendation 5 (Advance the work of coalitions) was rated the lowest.</a:t>
            </a:r>
          </a:p>
          <a:p>
            <a:endParaRPr lang="en-US" dirty="0"/>
          </a:p>
        </p:txBody>
      </p:sp>
      <p:sp>
        <p:nvSpPr>
          <p:cNvPr id="6" name="TextBox 5">
            <a:extLst>
              <a:ext uri="{FF2B5EF4-FFF2-40B4-BE49-F238E27FC236}">
                <a16:creationId xmlns:a16="http://schemas.microsoft.com/office/drawing/2014/main" id="{29D63481-E6BD-0070-984C-6A016A1DD960}"/>
              </a:ext>
            </a:extLst>
          </p:cNvPr>
          <p:cNvSpPr txBox="1"/>
          <p:nvPr/>
        </p:nvSpPr>
        <p:spPr>
          <a:xfrm>
            <a:off x="2668458" y="2042494"/>
            <a:ext cx="8007927" cy="369332"/>
          </a:xfrm>
          <a:prstGeom prst="rect">
            <a:avLst/>
          </a:prstGeom>
          <a:noFill/>
        </p:spPr>
        <p:txBody>
          <a:bodyPr wrap="square">
            <a:spAutoFit/>
          </a:bodyPr>
          <a:lstStyle/>
          <a:p>
            <a:r>
              <a:rPr lang="en-US" sz="1800" b="1" dirty="0">
                <a:latin typeface="Segoe UI" panose="020B0502040204020203" pitchFamily="34" charset="0"/>
                <a:cs typeface="Segoe UI" panose="020B0502040204020203" pitchFamily="34" charset="0"/>
              </a:rPr>
              <a:t>Priority ratings for the 5 Framework Recommendations</a:t>
            </a:r>
          </a:p>
        </p:txBody>
      </p:sp>
      <p:graphicFrame>
        <p:nvGraphicFramePr>
          <p:cNvPr id="4" name="Chart 3">
            <a:extLst>
              <a:ext uri="{FF2B5EF4-FFF2-40B4-BE49-F238E27FC236}">
                <a16:creationId xmlns:a16="http://schemas.microsoft.com/office/drawing/2014/main" id="{8CF11061-7354-97CA-FFC7-8052B0936473}"/>
              </a:ext>
            </a:extLst>
          </p:cNvPr>
          <p:cNvGraphicFramePr/>
          <p:nvPr>
            <p:extLst>
              <p:ext uri="{D42A27DB-BD31-4B8C-83A1-F6EECF244321}">
                <p14:modId xmlns:p14="http://schemas.microsoft.com/office/powerpoint/2010/main" val="601526404"/>
              </p:ext>
            </p:extLst>
          </p:nvPr>
        </p:nvGraphicFramePr>
        <p:xfrm>
          <a:off x="32270" y="1864894"/>
          <a:ext cx="11887200" cy="4763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3673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9090</TotalTime>
  <Words>7830</Words>
  <Application>Microsoft Office PowerPoint</Application>
  <PresentationFormat>Widescreen</PresentationFormat>
  <Paragraphs>435</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Segoe UI</vt:lpstr>
      <vt:lpstr>Segoe UI Light</vt:lpstr>
      <vt:lpstr>Symbol</vt:lpstr>
      <vt:lpstr>Office Theme</vt:lpstr>
      <vt:lpstr>1_Office Theme</vt:lpstr>
      <vt:lpstr>PowerPoint Presentation</vt:lpstr>
      <vt:lpstr>PowerPoint Presentation</vt:lpstr>
      <vt:lpstr>PowerPoint Presentation</vt:lpstr>
      <vt:lpstr>Common measures (across programs) with Kerry</vt:lpstr>
      <vt:lpstr>PowerPoint Presentation</vt:lpstr>
      <vt:lpstr>Survey: respondents</vt:lpstr>
      <vt:lpstr>Common measures (across programs) with Kerry</vt:lpstr>
      <vt:lpstr>Common measures (across programs) with Kerry</vt:lpstr>
      <vt:lpstr>Common measures (across programs) with Kerry</vt:lpstr>
      <vt:lpstr>Common measures (across programs) with Kerry</vt:lpstr>
      <vt:lpstr>PowerPoint Presentation</vt:lpstr>
      <vt:lpstr>Common measures (across programs) with Kerry</vt:lpstr>
      <vt:lpstr>Common measures (across programs) with Kerry</vt:lpstr>
      <vt:lpstr>Common measures (across programs) with Kerry</vt:lpstr>
      <vt:lpstr>Common measures (across programs) with Kerry</vt:lpstr>
      <vt:lpstr>PowerPoint Presentation</vt:lpstr>
      <vt:lpstr>Common measures (across programs) with Kerry</vt:lpstr>
      <vt:lpstr>Common measures (across programs) with Kerry</vt:lpstr>
      <vt:lpstr>Common measures (across programs) with Kerry</vt:lpstr>
      <vt:lpstr>PowerPoint Presentation</vt:lpstr>
      <vt:lpstr>Common measures (across programs) with Kerry</vt:lpstr>
      <vt:lpstr>Common measures (across programs) with Kerry</vt:lpstr>
      <vt:lpstr>PowerPoint Presentation</vt:lpstr>
      <vt:lpstr>Common measures (across programs) with Kerry</vt:lpstr>
      <vt:lpstr>Common measures (across programs) with Kerry</vt:lpstr>
      <vt:lpstr>Common measures (across programs) with Kerry</vt:lpstr>
      <vt:lpstr>Common measures (across programs) with Kerry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Clark</dc:creator>
  <cp:lastModifiedBy>Kate Katzman</cp:lastModifiedBy>
  <cp:revision>409</cp:revision>
  <dcterms:created xsi:type="dcterms:W3CDTF">2023-04-18T20:12:09Z</dcterms:created>
  <dcterms:modified xsi:type="dcterms:W3CDTF">2024-04-05T17:58:47Z</dcterms:modified>
</cp:coreProperties>
</file>